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Lato"/>
      <p:regular r:id="rId31"/>
      <p:bold r:id="rId32"/>
      <p:italic r:id="rId33"/>
      <p:boldItalic r:id="rId34"/>
    </p:embeddedFont>
    <p:embeddedFont>
      <p:font typeface="Montserrat"/>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Lato-italic.fntdata"/><Relationship Id="rId10" Type="http://schemas.openxmlformats.org/officeDocument/2006/relationships/slide" Target="slides/slide5.xml"/><Relationship Id="rId32" Type="http://schemas.openxmlformats.org/officeDocument/2006/relationships/font" Target="fonts/Lato-bold.fntdata"/><Relationship Id="rId13" Type="http://schemas.openxmlformats.org/officeDocument/2006/relationships/slide" Target="slides/slide8.xml"/><Relationship Id="rId35" Type="http://schemas.openxmlformats.org/officeDocument/2006/relationships/font" Target="fonts/Montserrat-regular.fntdata"/><Relationship Id="rId12" Type="http://schemas.openxmlformats.org/officeDocument/2006/relationships/slide" Target="slides/slide7.xml"/><Relationship Id="rId34" Type="http://schemas.openxmlformats.org/officeDocument/2006/relationships/font" Target="fonts/Lato-boldItalic.fntdata"/><Relationship Id="rId15" Type="http://schemas.openxmlformats.org/officeDocument/2006/relationships/slide" Target="slides/slide10.xml"/><Relationship Id="rId37" Type="http://schemas.openxmlformats.org/officeDocument/2006/relationships/font" Target="fonts/Montserrat-italic.fntdata"/><Relationship Id="rId14" Type="http://schemas.openxmlformats.org/officeDocument/2006/relationships/slide" Target="slides/slide9.xml"/><Relationship Id="rId36" Type="http://schemas.openxmlformats.org/officeDocument/2006/relationships/font" Target="fonts/Montserrat-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Montserrat-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88e8978c3a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88e8978c3a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88e8978c3a_1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88e8978c3a_1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88e8978c3a_1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88e8978c3a_1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88e8978c3a_1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88e8978c3a_1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88e8978c3a_1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388e8978c3a_1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88e8978c3a_1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88e8978c3a_1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88e8978c3a_1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88e8978c3a_1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88e8978c3a_1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388e8978c3a_1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88e8978c3a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388e8978c3a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88e8978c3a_1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388e8978c3a_1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88e8978c3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88e8978c3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88e8978c3a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388e8978c3a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88e8978c3a_1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388e8978c3a_1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88e8978c3a_1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388e8978c3a_1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88e8978c3a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388e8978c3a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88e8978c3a_1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388e8978c3a_1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88e8978c3a_1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388e8978c3a_1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88e8978c3a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88e8978c3a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88e8978c3a_1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88e8978c3a_1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88e8978c3a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88e8978c3a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88e8978c3a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88e8978c3a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88e8978c3a_1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88e8978c3a_1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88e8978c3a_1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88e8978c3a_1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88e8978c3a_1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88e8978c3a_1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docs.google.com/forms/d/e/1FAIpQLScm0iJNl7ntKxjsM-BsdZjHP6-EGx4fCXD4pmkn49tNMAZifA/viewform" TargetMode="External"/><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solidFill>
                  <a:srgbClr val="BBAB97"/>
                </a:solidFill>
                <a:latin typeface="Lato"/>
                <a:ea typeface="Lato"/>
                <a:cs typeface="Lato"/>
                <a:sym typeface="Lato"/>
              </a:rPr>
              <a:t>Understanding Your Report</a:t>
            </a:r>
            <a:endParaRPr b="1">
              <a:solidFill>
                <a:srgbClr val="BBAB97"/>
              </a:solidFill>
              <a:latin typeface="Lato"/>
              <a:ea typeface="Lato"/>
              <a:cs typeface="Lato"/>
              <a:sym typeface="Lato"/>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85000"/>
          </a:bodyPr>
          <a:lstStyle/>
          <a:p>
            <a:pPr indent="0" lvl="0" marL="0" rtl="0" algn="ctr">
              <a:spcBef>
                <a:spcPts val="0"/>
              </a:spcBef>
              <a:spcAft>
                <a:spcPts val="0"/>
              </a:spcAft>
              <a:buNone/>
            </a:pPr>
            <a:r>
              <a:rPr lang="en"/>
              <a:t>2025 Historic Preservation Educational Programming (HPEP)</a:t>
            </a:r>
            <a:endParaRPr/>
          </a:p>
        </p:txBody>
      </p:sp>
      <p:pic>
        <p:nvPicPr>
          <p:cNvPr id="56" name="Google Shape;56;p13" title="main street america.png"/>
          <p:cNvPicPr preferRelativeResize="0"/>
          <p:nvPr/>
        </p:nvPicPr>
        <p:blipFill>
          <a:blip r:embed="rId3">
            <a:alphaModFix/>
          </a:blip>
          <a:stretch>
            <a:fillRect/>
          </a:stretch>
        </p:blipFill>
        <p:spPr>
          <a:xfrm>
            <a:off x="7668025" y="4279975"/>
            <a:ext cx="1164272" cy="569200"/>
          </a:xfrm>
          <a:prstGeom prst="rect">
            <a:avLst/>
          </a:prstGeom>
          <a:noFill/>
          <a:ln>
            <a:noFill/>
          </a:ln>
        </p:spPr>
      </p:pic>
      <p:pic>
        <p:nvPicPr>
          <p:cNvPr id="57" name="Google Shape;57;p13" title="NE main st.png"/>
          <p:cNvPicPr preferRelativeResize="0"/>
          <p:nvPr/>
        </p:nvPicPr>
        <p:blipFill>
          <a:blip r:embed="rId4">
            <a:alphaModFix/>
          </a:blip>
          <a:stretch>
            <a:fillRect/>
          </a:stretch>
        </p:blipFill>
        <p:spPr>
          <a:xfrm>
            <a:off x="5879579" y="4279976"/>
            <a:ext cx="1444676" cy="569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grpSp>
        <p:nvGrpSpPr>
          <p:cNvPr id="153" name="Google Shape;153;p22"/>
          <p:cNvGrpSpPr/>
          <p:nvPr/>
        </p:nvGrpSpPr>
        <p:grpSpPr>
          <a:xfrm>
            <a:off x="377842" y="514225"/>
            <a:ext cx="5161506" cy="2608800"/>
            <a:chOff x="2281425" y="1321025"/>
            <a:chExt cx="4491000" cy="2608800"/>
          </a:xfrm>
        </p:grpSpPr>
        <p:sp>
          <p:nvSpPr>
            <p:cNvPr id="154" name="Google Shape;154;p22"/>
            <p:cNvSpPr txBox="1"/>
            <p:nvPr/>
          </p:nvSpPr>
          <p:spPr>
            <a:xfrm>
              <a:off x="2371650" y="2313725"/>
              <a:ext cx="4400700" cy="1616100"/>
            </a:xfrm>
            <a:prstGeom prst="rect">
              <a:avLst/>
            </a:prstGeom>
            <a:noFill/>
            <a:ln>
              <a:noFill/>
            </a:ln>
          </p:spPr>
          <p:txBody>
            <a:bodyPr anchorCtr="0" anchor="t" bIns="0" lIns="0" spcFirstLastPara="1" rIns="0" wrap="square" tIns="0">
              <a:noAutofit/>
            </a:bodyPr>
            <a:lstStyle/>
            <a:p>
              <a:pPr indent="0" lvl="0" marL="0" rtl="0" algn="l">
                <a:lnSpc>
                  <a:spcPct val="70000"/>
                </a:lnSpc>
                <a:spcBef>
                  <a:spcPts val="0"/>
                </a:spcBef>
                <a:spcAft>
                  <a:spcPts val="0"/>
                </a:spcAft>
                <a:buNone/>
              </a:pPr>
              <a:r>
                <a:rPr b="1" lang="en" sz="7500">
                  <a:solidFill>
                    <a:srgbClr val="BBAB97"/>
                  </a:solidFill>
                  <a:latin typeface="Lato"/>
                  <a:ea typeface="Lato"/>
                  <a:cs typeface="Lato"/>
                  <a:sym typeface="Lato"/>
                </a:rPr>
                <a:t>LOCAL</a:t>
              </a:r>
              <a:endParaRPr b="1" sz="7500">
                <a:solidFill>
                  <a:srgbClr val="BBAB97"/>
                </a:solidFill>
                <a:latin typeface="Lato"/>
                <a:ea typeface="Lato"/>
                <a:cs typeface="Lato"/>
                <a:sym typeface="Lato"/>
              </a:endParaRPr>
            </a:p>
            <a:p>
              <a:pPr indent="0" lvl="0" marL="0" rtl="0" algn="l">
                <a:lnSpc>
                  <a:spcPct val="70000"/>
                </a:lnSpc>
                <a:spcBef>
                  <a:spcPts val="0"/>
                </a:spcBef>
                <a:spcAft>
                  <a:spcPts val="0"/>
                </a:spcAft>
                <a:buNone/>
              </a:pPr>
              <a:r>
                <a:rPr b="1" lang="en" sz="7500">
                  <a:solidFill>
                    <a:srgbClr val="BBAB97"/>
                  </a:solidFill>
                  <a:latin typeface="Lato"/>
                  <a:ea typeface="Lato"/>
                  <a:cs typeface="Lato"/>
                  <a:sym typeface="Lato"/>
                </a:rPr>
                <a:t>ECONOMY</a:t>
              </a:r>
              <a:endParaRPr b="1" sz="7500">
                <a:solidFill>
                  <a:srgbClr val="BBAB97"/>
                </a:solidFill>
                <a:latin typeface="Lato"/>
                <a:ea typeface="Lato"/>
                <a:cs typeface="Lato"/>
                <a:sym typeface="Lato"/>
              </a:endParaRPr>
            </a:p>
          </p:txBody>
        </p:sp>
        <p:sp>
          <p:nvSpPr>
            <p:cNvPr id="155" name="Google Shape;155;p22"/>
            <p:cNvSpPr txBox="1"/>
            <p:nvPr/>
          </p:nvSpPr>
          <p:spPr>
            <a:xfrm>
              <a:off x="2281425" y="1321025"/>
              <a:ext cx="4491000" cy="992700"/>
            </a:xfrm>
            <a:prstGeom prst="rect">
              <a:avLst/>
            </a:prstGeom>
            <a:noFill/>
            <a:ln>
              <a:noFill/>
            </a:ln>
          </p:spPr>
          <p:txBody>
            <a:bodyPr anchorCtr="0" anchor="t" bIns="91425" lIns="91425" spcFirstLastPara="1" rIns="91425" wrap="square" tIns="91425">
              <a:noAutofit/>
            </a:bodyPr>
            <a:lstStyle/>
            <a:p>
              <a:pPr indent="0" lvl="0" marL="0" rtl="0" algn="l">
                <a:lnSpc>
                  <a:spcPct val="70000"/>
                </a:lnSpc>
                <a:spcBef>
                  <a:spcPts val="0"/>
                </a:spcBef>
                <a:spcAft>
                  <a:spcPts val="0"/>
                </a:spcAft>
                <a:buNone/>
              </a:pPr>
              <a:r>
                <a:rPr lang="en" sz="7500">
                  <a:solidFill>
                    <a:srgbClr val="3C3D36"/>
                  </a:solidFill>
                  <a:latin typeface="Lato"/>
                  <a:ea typeface="Lato"/>
                  <a:cs typeface="Lato"/>
                  <a:sym typeface="Lato"/>
                </a:rPr>
                <a:t>03</a:t>
              </a:r>
              <a:endParaRPr sz="7500">
                <a:solidFill>
                  <a:srgbClr val="3C3D36"/>
                </a:solidFill>
                <a:latin typeface="Lato"/>
                <a:ea typeface="Lato"/>
                <a:cs typeface="Lato"/>
                <a:sym typeface="Lato"/>
              </a:endParaRPr>
            </a:p>
          </p:txBody>
        </p:sp>
      </p:grpSp>
      <p:pic>
        <p:nvPicPr>
          <p:cNvPr id="156" name="Google Shape;156;p22" title="main street america.png"/>
          <p:cNvPicPr preferRelativeResize="0"/>
          <p:nvPr/>
        </p:nvPicPr>
        <p:blipFill>
          <a:blip r:embed="rId3">
            <a:alphaModFix/>
          </a:blip>
          <a:stretch>
            <a:fillRect/>
          </a:stretch>
        </p:blipFill>
        <p:spPr>
          <a:xfrm>
            <a:off x="7668025" y="4279975"/>
            <a:ext cx="1164272" cy="569200"/>
          </a:xfrm>
          <a:prstGeom prst="rect">
            <a:avLst/>
          </a:prstGeom>
          <a:noFill/>
          <a:ln>
            <a:noFill/>
          </a:ln>
        </p:spPr>
      </p:pic>
      <p:pic>
        <p:nvPicPr>
          <p:cNvPr id="157" name="Google Shape;157;p22" title="NE main st.png"/>
          <p:cNvPicPr preferRelativeResize="0"/>
          <p:nvPr/>
        </p:nvPicPr>
        <p:blipFill>
          <a:blip r:embed="rId4">
            <a:alphaModFix/>
          </a:blip>
          <a:stretch>
            <a:fillRect/>
          </a:stretch>
        </p:blipFill>
        <p:spPr>
          <a:xfrm>
            <a:off x="5879579" y="4279976"/>
            <a:ext cx="1444676" cy="569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ato"/>
                <a:ea typeface="Lato"/>
                <a:cs typeface="Lato"/>
                <a:sym typeface="Lato"/>
              </a:rPr>
              <a:t>Purpose</a:t>
            </a:r>
            <a:endParaRPr>
              <a:latin typeface="Lato"/>
              <a:ea typeface="Lato"/>
              <a:cs typeface="Lato"/>
              <a:sym typeface="Lato"/>
            </a:endParaRPr>
          </a:p>
        </p:txBody>
      </p:sp>
      <p:sp>
        <p:nvSpPr>
          <p:cNvPr id="163" name="Google Shape;163;p23"/>
          <p:cNvSpPr txBox="1"/>
          <p:nvPr>
            <p:ph idx="1" type="body"/>
          </p:nvPr>
        </p:nvSpPr>
        <p:spPr>
          <a:xfrm>
            <a:off x="311700" y="1152475"/>
            <a:ext cx="51327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Lato"/>
              <a:buChar char="●"/>
            </a:pPr>
            <a:r>
              <a:rPr lang="en">
                <a:latin typeface="Lato"/>
                <a:ea typeface="Lato"/>
                <a:cs typeface="Lato"/>
                <a:sym typeface="Lato"/>
              </a:rPr>
              <a:t>The economy section demonstrates the identity of the community through market evaluations and census data.</a:t>
            </a:r>
            <a:endParaRPr>
              <a:latin typeface="Lato"/>
              <a:ea typeface="Lato"/>
              <a:cs typeface="Lato"/>
              <a:sym typeface="Lato"/>
            </a:endParaRPr>
          </a:p>
        </p:txBody>
      </p:sp>
      <p:pic>
        <p:nvPicPr>
          <p:cNvPr id="164" name="Google Shape;164;p23" title="main street america.png"/>
          <p:cNvPicPr preferRelativeResize="0"/>
          <p:nvPr/>
        </p:nvPicPr>
        <p:blipFill>
          <a:blip r:embed="rId3">
            <a:alphaModFix/>
          </a:blip>
          <a:stretch>
            <a:fillRect/>
          </a:stretch>
        </p:blipFill>
        <p:spPr>
          <a:xfrm>
            <a:off x="7668025" y="4279975"/>
            <a:ext cx="1164272" cy="569200"/>
          </a:xfrm>
          <a:prstGeom prst="rect">
            <a:avLst/>
          </a:prstGeom>
          <a:noFill/>
          <a:ln>
            <a:noFill/>
          </a:ln>
        </p:spPr>
      </p:pic>
      <p:pic>
        <p:nvPicPr>
          <p:cNvPr id="165" name="Google Shape;165;p23" title="NE main st.png"/>
          <p:cNvPicPr preferRelativeResize="0"/>
          <p:nvPr/>
        </p:nvPicPr>
        <p:blipFill>
          <a:blip r:embed="rId4">
            <a:alphaModFix/>
          </a:blip>
          <a:stretch>
            <a:fillRect/>
          </a:stretch>
        </p:blipFill>
        <p:spPr>
          <a:xfrm>
            <a:off x="5879579" y="4279976"/>
            <a:ext cx="1444676" cy="569200"/>
          </a:xfrm>
          <a:prstGeom prst="rect">
            <a:avLst/>
          </a:prstGeom>
          <a:noFill/>
          <a:ln>
            <a:noFill/>
          </a:ln>
        </p:spPr>
      </p:pic>
      <p:sp>
        <p:nvSpPr>
          <p:cNvPr id="166" name="Google Shape;166;p23"/>
          <p:cNvSpPr txBox="1"/>
          <p:nvPr/>
        </p:nvSpPr>
        <p:spPr>
          <a:xfrm rot="-5400000">
            <a:off x="6367800" y="2371650"/>
            <a:ext cx="5152200" cy="400200"/>
          </a:xfrm>
          <a:prstGeom prst="rect">
            <a:avLst/>
          </a:prstGeom>
          <a:noFill/>
          <a:ln>
            <a:noFill/>
          </a:ln>
        </p:spPr>
        <p:txBody>
          <a:bodyPr anchorCtr="0" anchor="b" bIns="91425" lIns="91425" spcFirstLastPara="1" rIns="91425" wrap="square" tIns="91425">
            <a:noAutofit/>
          </a:bodyPr>
          <a:lstStyle/>
          <a:p>
            <a:pPr indent="0" lvl="0" marL="0" rtl="0" algn="ctr">
              <a:lnSpc>
                <a:spcPct val="70000"/>
              </a:lnSpc>
              <a:spcBef>
                <a:spcPts val="0"/>
              </a:spcBef>
              <a:spcAft>
                <a:spcPts val="0"/>
              </a:spcAft>
              <a:buNone/>
            </a:pPr>
            <a:r>
              <a:rPr b="1" lang="en" sz="2000">
                <a:solidFill>
                  <a:srgbClr val="BBAB97"/>
                </a:solidFill>
                <a:latin typeface="Lato"/>
                <a:ea typeface="Lato"/>
                <a:cs typeface="Lato"/>
                <a:sym typeface="Lato"/>
              </a:rPr>
              <a:t>LOCAL ECONOMY</a:t>
            </a:r>
            <a:endParaRPr b="1" sz="2000">
              <a:solidFill>
                <a:srgbClr val="BBAB97"/>
              </a:solidFill>
              <a:latin typeface="Lato"/>
              <a:ea typeface="Lato"/>
              <a:cs typeface="Lato"/>
              <a:sym typeface="Lato"/>
            </a:endParaRPr>
          </a:p>
        </p:txBody>
      </p:sp>
      <p:pic>
        <p:nvPicPr>
          <p:cNvPr id="167" name="Google Shape;167;p23"/>
          <p:cNvPicPr preferRelativeResize="0"/>
          <p:nvPr/>
        </p:nvPicPr>
        <p:blipFill>
          <a:blip r:embed="rId5">
            <a:alphaModFix/>
          </a:blip>
          <a:stretch>
            <a:fillRect/>
          </a:stretch>
        </p:blipFill>
        <p:spPr>
          <a:xfrm>
            <a:off x="5854400" y="1152475"/>
            <a:ext cx="2295625" cy="298319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ato"/>
                <a:ea typeface="Lato"/>
                <a:cs typeface="Lato"/>
                <a:sym typeface="Lato"/>
              </a:rPr>
              <a:t>Contents</a:t>
            </a:r>
            <a:endParaRPr>
              <a:latin typeface="Lato"/>
              <a:ea typeface="Lato"/>
              <a:cs typeface="Lato"/>
              <a:sym typeface="Lato"/>
            </a:endParaRPr>
          </a:p>
        </p:txBody>
      </p:sp>
      <p:sp>
        <p:nvSpPr>
          <p:cNvPr id="173" name="Google Shape;173;p24"/>
          <p:cNvSpPr txBox="1"/>
          <p:nvPr>
            <p:ph idx="1" type="body"/>
          </p:nvPr>
        </p:nvSpPr>
        <p:spPr>
          <a:xfrm>
            <a:off x="311700" y="1152475"/>
            <a:ext cx="84321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Lato"/>
              <a:buChar char="●"/>
            </a:pPr>
            <a:r>
              <a:rPr lang="en">
                <a:latin typeface="Lato"/>
                <a:ea typeface="Lato"/>
                <a:cs typeface="Lato"/>
                <a:sym typeface="Lato"/>
              </a:rPr>
              <a:t>Census Data</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
                <a:latin typeface="Lato"/>
                <a:ea typeface="Lato"/>
                <a:cs typeface="Lato"/>
                <a:sym typeface="Lato"/>
              </a:rPr>
              <a:t>Census data highlights factors such as population, age, housing, income, and other relevant information.</a:t>
            </a:r>
            <a:endParaRPr>
              <a:latin typeface="Lato"/>
              <a:ea typeface="Lato"/>
              <a:cs typeface="Lato"/>
              <a:sym typeface="Lato"/>
            </a:endParaRPr>
          </a:p>
          <a:p>
            <a:pPr indent="-342900" lvl="0" marL="457200" rtl="0" algn="l">
              <a:spcBef>
                <a:spcPts val="0"/>
              </a:spcBef>
              <a:spcAft>
                <a:spcPts val="0"/>
              </a:spcAft>
              <a:buSzPts val="1800"/>
              <a:buFont typeface="Lato"/>
              <a:buChar char="●"/>
            </a:pPr>
            <a:r>
              <a:rPr lang="en">
                <a:latin typeface="Lato"/>
                <a:ea typeface="Lato"/>
                <a:cs typeface="Lato"/>
                <a:sym typeface="Lato"/>
              </a:rPr>
              <a:t>ESRI Data- Zip Code</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
                <a:latin typeface="Lato"/>
                <a:ea typeface="Lato"/>
                <a:cs typeface="Lato"/>
                <a:sym typeface="Lato"/>
              </a:rPr>
              <a:t>Features annual spending habits and disposable income. Tapestry </a:t>
            </a:r>
            <a:r>
              <a:rPr lang="en">
                <a:latin typeface="Lato"/>
                <a:ea typeface="Lato"/>
                <a:cs typeface="Lato"/>
                <a:sym typeface="Lato"/>
              </a:rPr>
              <a:t>identification</a:t>
            </a:r>
            <a:r>
              <a:rPr lang="en">
                <a:latin typeface="Lato"/>
                <a:ea typeface="Lato"/>
                <a:cs typeface="Lato"/>
                <a:sym typeface="Lato"/>
              </a:rPr>
              <a:t> gives insight into the type of people that live in the area and includes psychographics.</a:t>
            </a:r>
            <a:endParaRPr>
              <a:latin typeface="Lato"/>
              <a:ea typeface="Lato"/>
              <a:cs typeface="Lato"/>
              <a:sym typeface="Lato"/>
            </a:endParaRPr>
          </a:p>
          <a:p>
            <a:pPr indent="-342900" lvl="0" marL="457200" rtl="0" algn="l">
              <a:spcBef>
                <a:spcPts val="0"/>
              </a:spcBef>
              <a:spcAft>
                <a:spcPts val="0"/>
              </a:spcAft>
              <a:buSzPts val="1800"/>
              <a:buFont typeface="Lato"/>
              <a:buChar char="●"/>
            </a:pPr>
            <a:r>
              <a:rPr lang="en">
                <a:latin typeface="Lato"/>
                <a:ea typeface="Lato"/>
                <a:cs typeface="Lato"/>
                <a:sym typeface="Lato"/>
              </a:rPr>
              <a:t>Market Reports</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
                <a:latin typeface="Lato"/>
                <a:ea typeface="Lato"/>
                <a:cs typeface="Lato"/>
                <a:sym typeface="Lato"/>
              </a:rPr>
              <a:t>Trade Area</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
                <a:latin typeface="Lato"/>
                <a:ea typeface="Lato"/>
                <a:cs typeface="Lato"/>
                <a:sym typeface="Lato"/>
              </a:rPr>
              <a:t>Retail Demand Outlook</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
                <a:latin typeface="Lato"/>
                <a:ea typeface="Lato"/>
                <a:cs typeface="Lato"/>
                <a:sym typeface="Lato"/>
              </a:rPr>
              <a:t>Retail Demand by Industry</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
                <a:latin typeface="Lato"/>
                <a:ea typeface="Lato"/>
                <a:cs typeface="Lato"/>
                <a:sym typeface="Lato"/>
              </a:rPr>
              <a:t>Retail Market Potential</a:t>
            </a:r>
            <a:endParaRPr>
              <a:latin typeface="Lato"/>
              <a:ea typeface="Lato"/>
              <a:cs typeface="Lato"/>
              <a:sym typeface="Lato"/>
            </a:endParaRPr>
          </a:p>
        </p:txBody>
      </p:sp>
      <p:pic>
        <p:nvPicPr>
          <p:cNvPr id="174" name="Google Shape;174;p24" title="main street america.png"/>
          <p:cNvPicPr preferRelativeResize="0"/>
          <p:nvPr/>
        </p:nvPicPr>
        <p:blipFill>
          <a:blip r:embed="rId3">
            <a:alphaModFix/>
          </a:blip>
          <a:stretch>
            <a:fillRect/>
          </a:stretch>
        </p:blipFill>
        <p:spPr>
          <a:xfrm>
            <a:off x="7668025" y="4279975"/>
            <a:ext cx="1164272" cy="569200"/>
          </a:xfrm>
          <a:prstGeom prst="rect">
            <a:avLst/>
          </a:prstGeom>
          <a:noFill/>
          <a:ln>
            <a:noFill/>
          </a:ln>
        </p:spPr>
      </p:pic>
      <p:pic>
        <p:nvPicPr>
          <p:cNvPr id="175" name="Google Shape;175;p24" title="NE main st.png"/>
          <p:cNvPicPr preferRelativeResize="0"/>
          <p:nvPr/>
        </p:nvPicPr>
        <p:blipFill>
          <a:blip r:embed="rId4">
            <a:alphaModFix/>
          </a:blip>
          <a:stretch>
            <a:fillRect/>
          </a:stretch>
        </p:blipFill>
        <p:spPr>
          <a:xfrm>
            <a:off x="5879579" y="4279976"/>
            <a:ext cx="1444676" cy="569200"/>
          </a:xfrm>
          <a:prstGeom prst="rect">
            <a:avLst/>
          </a:prstGeom>
          <a:noFill/>
          <a:ln>
            <a:noFill/>
          </a:ln>
        </p:spPr>
      </p:pic>
      <p:sp>
        <p:nvSpPr>
          <p:cNvPr id="176" name="Google Shape;176;p24"/>
          <p:cNvSpPr txBox="1"/>
          <p:nvPr/>
        </p:nvSpPr>
        <p:spPr>
          <a:xfrm rot="-5400000">
            <a:off x="6367800" y="2375900"/>
            <a:ext cx="5152200" cy="400200"/>
          </a:xfrm>
          <a:prstGeom prst="rect">
            <a:avLst/>
          </a:prstGeom>
          <a:noFill/>
          <a:ln>
            <a:noFill/>
          </a:ln>
        </p:spPr>
        <p:txBody>
          <a:bodyPr anchorCtr="0" anchor="b" bIns="91425" lIns="91425" spcFirstLastPara="1" rIns="91425" wrap="square" tIns="91425">
            <a:noAutofit/>
          </a:bodyPr>
          <a:lstStyle/>
          <a:p>
            <a:pPr indent="0" lvl="0" marL="0" rtl="0" algn="ctr">
              <a:lnSpc>
                <a:spcPct val="70000"/>
              </a:lnSpc>
              <a:spcBef>
                <a:spcPts val="0"/>
              </a:spcBef>
              <a:spcAft>
                <a:spcPts val="0"/>
              </a:spcAft>
              <a:buNone/>
            </a:pPr>
            <a:r>
              <a:rPr b="1" lang="en" sz="2000">
                <a:solidFill>
                  <a:srgbClr val="BBAB97"/>
                </a:solidFill>
                <a:latin typeface="Lato"/>
                <a:ea typeface="Lato"/>
                <a:cs typeface="Lato"/>
                <a:sym typeface="Lato"/>
              </a:rPr>
              <a:t>LOCAL ECONOMY</a:t>
            </a:r>
            <a:endParaRPr b="1" sz="2000">
              <a:solidFill>
                <a:srgbClr val="BBAB97"/>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ato"/>
                <a:ea typeface="Lato"/>
                <a:cs typeface="Lato"/>
                <a:sym typeface="Lato"/>
              </a:rPr>
              <a:t>Trade Area</a:t>
            </a:r>
            <a:endParaRPr>
              <a:latin typeface="Lato"/>
              <a:ea typeface="Lato"/>
              <a:cs typeface="Lato"/>
              <a:sym typeface="Lato"/>
            </a:endParaRPr>
          </a:p>
        </p:txBody>
      </p:sp>
      <p:sp>
        <p:nvSpPr>
          <p:cNvPr id="182" name="Google Shape;182;p25"/>
          <p:cNvSpPr txBox="1"/>
          <p:nvPr>
            <p:ph idx="1" type="body"/>
          </p:nvPr>
        </p:nvSpPr>
        <p:spPr>
          <a:xfrm>
            <a:off x="311700" y="1152475"/>
            <a:ext cx="51327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Lato"/>
              <a:buChar char="●"/>
            </a:pPr>
            <a:r>
              <a:rPr lang="en">
                <a:latin typeface="Lato"/>
                <a:ea typeface="Lato"/>
                <a:cs typeface="Lato"/>
                <a:sym typeface="Lato"/>
              </a:rPr>
              <a:t>A trade area is a geographic region in which a business (or in this case community) draws most of their customers. The provided chart and information includes the 15, 30, and 60 minute radius. </a:t>
            </a:r>
            <a:endParaRPr>
              <a:latin typeface="Lato"/>
              <a:ea typeface="Lato"/>
              <a:cs typeface="Lato"/>
              <a:sym typeface="Lato"/>
            </a:endParaRPr>
          </a:p>
        </p:txBody>
      </p:sp>
      <p:pic>
        <p:nvPicPr>
          <p:cNvPr id="183" name="Google Shape;183;p25" title="main street america.png"/>
          <p:cNvPicPr preferRelativeResize="0"/>
          <p:nvPr/>
        </p:nvPicPr>
        <p:blipFill>
          <a:blip r:embed="rId3">
            <a:alphaModFix/>
          </a:blip>
          <a:stretch>
            <a:fillRect/>
          </a:stretch>
        </p:blipFill>
        <p:spPr>
          <a:xfrm>
            <a:off x="7668025" y="4279975"/>
            <a:ext cx="1164272" cy="569200"/>
          </a:xfrm>
          <a:prstGeom prst="rect">
            <a:avLst/>
          </a:prstGeom>
          <a:noFill/>
          <a:ln>
            <a:noFill/>
          </a:ln>
        </p:spPr>
      </p:pic>
      <p:pic>
        <p:nvPicPr>
          <p:cNvPr id="184" name="Google Shape;184;p25" title="NE main st.png"/>
          <p:cNvPicPr preferRelativeResize="0"/>
          <p:nvPr/>
        </p:nvPicPr>
        <p:blipFill>
          <a:blip r:embed="rId4">
            <a:alphaModFix/>
          </a:blip>
          <a:stretch>
            <a:fillRect/>
          </a:stretch>
        </p:blipFill>
        <p:spPr>
          <a:xfrm>
            <a:off x="5879579" y="4279976"/>
            <a:ext cx="1444676" cy="569200"/>
          </a:xfrm>
          <a:prstGeom prst="rect">
            <a:avLst/>
          </a:prstGeom>
          <a:noFill/>
          <a:ln>
            <a:noFill/>
          </a:ln>
        </p:spPr>
      </p:pic>
      <p:sp>
        <p:nvSpPr>
          <p:cNvPr id="185" name="Google Shape;185;p25"/>
          <p:cNvSpPr txBox="1"/>
          <p:nvPr/>
        </p:nvSpPr>
        <p:spPr>
          <a:xfrm rot="-5400000">
            <a:off x="6367800" y="2371650"/>
            <a:ext cx="5152200" cy="400200"/>
          </a:xfrm>
          <a:prstGeom prst="rect">
            <a:avLst/>
          </a:prstGeom>
          <a:noFill/>
          <a:ln>
            <a:noFill/>
          </a:ln>
        </p:spPr>
        <p:txBody>
          <a:bodyPr anchorCtr="0" anchor="b" bIns="91425" lIns="91425" spcFirstLastPara="1" rIns="91425" wrap="square" tIns="91425">
            <a:noAutofit/>
          </a:bodyPr>
          <a:lstStyle/>
          <a:p>
            <a:pPr indent="0" lvl="0" marL="0" rtl="0" algn="ctr">
              <a:lnSpc>
                <a:spcPct val="70000"/>
              </a:lnSpc>
              <a:spcBef>
                <a:spcPts val="0"/>
              </a:spcBef>
              <a:spcAft>
                <a:spcPts val="0"/>
              </a:spcAft>
              <a:buNone/>
            </a:pPr>
            <a:r>
              <a:rPr b="1" lang="en" sz="2000">
                <a:solidFill>
                  <a:srgbClr val="BBAB97"/>
                </a:solidFill>
                <a:latin typeface="Lato"/>
                <a:ea typeface="Lato"/>
                <a:cs typeface="Lato"/>
                <a:sym typeface="Lato"/>
              </a:rPr>
              <a:t>LOCAL ECONOMY</a:t>
            </a:r>
            <a:endParaRPr b="1" sz="2000">
              <a:solidFill>
                <a:srgbClr val="BBAB97"/>
              </a:solidFill>
              <a:latin typeface="Lato"/>
              <a:ea typeface="Lato"/>
              <a:cs typeface="Lato"/>
              <a:sym typeface="Lato"/>
            </a:endParaRPr>
          </a:p>
        </p:txBody>
      </p:sp>
      <p:pic>
        <p:nvPicPr>
          <p:cNvPr id="186" name="Google Shape;186;p25"/>
          <p:cNvPicPr preferRelativeResize="0"/>
          <p:nvPr/>
        </p:nvPicPr>
        <p:blipFill>
          <a:blip r:embed="rId5">
            <a:alphaModFix/>
          </a:blip>
          <a:stretch>
            <a:fillRect/>
          </a:stretch>
        </p:blipFill>
        <p:spPr>
          <a:xfrm>
            <a:off x="5596800" y="1170125"/>
            <a:ext cx="2994601" cy="239360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ato"/>
                <a:ea typeface="Lato"/>
                <a:cs typeface="Lato"/>
                <a:sym typeface="Lato"/>
              </a:rPr>
              <a:t>Retail Demand Outlook</a:t>
            </a:r>
            <a:endParaRPr>
              <a:latin typeface="Lato"/>
              <a:ea typeface="Lato"/>
              <a:cs typeface="Lato"/>
              <a:sym typeface="Lato"/>
            </a:endParaRPr>
          </a:p>
        </p:txBody>
      </p:sp>
      <p:sp>
        <p:nvSpPr>
          <p:cNvPr id="192" name="Google Shape;192;p26"/>
          <p:cNvSpPr txBox="1"/>
          <p:nvPr>
            <p:ph idx="1" type="body"/>
          </p:nvPr>
        </p:nvSpPr>
        <p:spPr>
          <a:xfrm>
            <a:off x="311700" y="1152475"/>
            <a:ext cx="3207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Lato"/>
              <a:buChar char="●"/>
            </a:pPr>
            <a:r>
              <a:rPr lang="en">
                <a:latin typeface="Lato"/>
                <a:ea typeface="Lato"/>
                <a:cs typeface="Lato"/>
                <a:sym typeface="Lato"/>
              </a:rPr>
              <a:t>The retail demand outlook report predicts the projected spending growth through 2030 by monetary value. This demonstrates current and projected consumer spending monetarily compared to growth percentages.</a:t>
            </a:r>
            <a:endParaRPr>
              <a:latin typeface="Lato"/>
              <a:ea typeface="Lato"/>
              <a:cs typeface="Lato"/>
              <a:sym typeface="Lato"/>
            </a:endParaRPr>
          </a:p>
        </p:txBody>
      </p:sp>
      <p:pic>
        <p:nvPicPr>
          <p:cNvPr id="193" name="Google Shape;193;p26" title="main street america.png"/>
          <p:cNvPicPr preferRelativeResize="0"/>
          <p:nvPr/>
        </p:nvPicPr>
        <p:blipFill>
          <a:blip r:embed="rId3">
            <a:alphaModFix/>
          </a:blip>
          <a:stretch>
            <a:fillRect/>
          </a:stretch>
        </p:blipFill>
        <p:spPr>
          <a:xfrm>
            <a:off x="7668025" y="4279975"/>
            <a:ext cx="1164272" cy="569200"/>
          </a:xfrm>
          <a:prstGeom prst="rect">
            <a:avLst/>
          </a:prstGeom>
          <a:noFill/>
          <a:ln>
            <a:noFill/>
          </a:ln>
        </p:spPr>
      </p:pic>
      <p:pic>
        <p:nvPicPr>
          <p:cNvPr id="194" name="Google Shape;194;p26" title="NE main st.png"/>
          <p:cNvPicPr preferRelativeResize="0"/>
          <p:nvPr/>
        </p:nvPicPr>
        <p:blipFill>
          <a:blip r:embed="rId4">
            <a:alphaModFix/>
          </a:blip>
          <a:stretch>
            <a:fillRect/>
          </a:stretch>
        </p:blipFill>
        <p:spPr>
          <a:xfrm>
            <a:off x="5879579" y="4279976"/>
            <a:ext cx="1444676" cy="569200"/>
          </a:xfrm>
          <a:prstGeom prst="rect">
            <a:avLst/>
          </a:prstGeom>
          <a:noFill/>
          <a:ln>
            <a:noFill/>
          </a:ln>
        </p:spPr>
      </p:pic>
      <p:sp>
        <p:nvSpPr>
          <p:cNvPr id="195" name="Google Shape;195;p26"/>
          <p:cNvSpPr txBox="1"/>
          <p:nvPr/>
        </p:nvSpPr>
        <p:spPr>
          <a:xfrm rot="-5400000">
            <a:off x="6367800" y="2371650"/>
            <a:ext cx="5152200" cy="400200"/>
          </a:xfrm>
          <a:prstGeom prst="rect">
            <a:avLst/>
          </a:prstGeom>
          <a:noFill/>
          <a:ln>
            <a:noFill/>
          </a:ln>
        </p:spPr>
        <p:txBody>
          <a:bodyPr anchorCtr="0" anchor="b" bIns="91425" lIns="91425" spcFirstLastPara="1" rIns="91425" wrap="square" tIns="91425">
            <a:noAutofit/>
          </a:bodyPr>
          <a:lstStyle/>
          <a:p>
            <a:pPr indent="0" lvl="0" marL="0" rtl="0" algn="ctr">
              <a:lnSpc>
                <a:spcPct val="70000"/>
              </a:lnSpc>
              <a:spcBef>
                <a:spcPts val="0"/>
              </a:spcBef>
              <a:spcAft>
                <a:spcPts val="0"/>
              </a:spcAft>
              <a:buNone/>
            </a:pPr>
            <a:r>
              <a:rPr b="1" lang="en" sz="2000">
                <a:solidFill>
                  <a:srgbClr val="BBAB97"/>
                </a:solidFill>
                <a:latin typeface="Lato"/>
                <a:ea typeface="Lato"/>
                <a:cs typeface="Lato"/>
                <a:sym typeface="Lato"/>
              </a:rPr>
              <a:t>LOCAL ECONOMY</a:t>
            </a:r>
            <a:endParaRPr b="1" sz="2000">
              <a:solidFill>
                <a:srgbClr val="BBAB97"/>
              </a:solidFill>
              <a:latin typeface="Lato"/>
              <a:ea typeface="Lato"/>
              <a:cs typeface="Lato"/>
              <a:sym typeface="Lato"/>
            </a:endParaRPr>
          </a:p>
        </p:txBody>
      </p:sp>
      <p:pic>
        <p:nvPicPr>
          <p:cNvPr id="196" name="Google Shape;196;p26"/>
          <p:cNvPicPr preferRelativeResize="0"/>
          <p:nvPr/>
        </p:nvPicPr>
        <p:blipFill>
          <a:blip r:embed="rId5">
            <a:alphaModFix/>
          </a:blip>
          <a:stretch>
            <a:fillRect/>
          </a:stretch>
        </p:blipFill>
        <p:spPr>
          <a:xfrm>
            <a:off x="3519302" y="1207902"/>
            <a:ext cx="5164175" cy="2727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ato"/>
                <a:ea typeface="Lato"/>
                <a:cs typeface="Lato"/>
                <a:sym typeface="Lato"/>
              </a:rPr>
              <a:t>Retail Demand by Industry</a:t>
            </a:r>
            <a:endParaRPr>
              <a:latin typeface="Lato"/>
              <a:ea typeface="Lato"/>
              <a:cs typeface="Lato"/>
              <a:sym typeface="Lato"/>
            </a:endParaRPr>
          </a:p>
        </p:txBody>
      </p:sp>
      <p:sp>
        <p:nvSpPr>
          <p:cNvPr id="202" name="Google Shape;202;p27"/>
          <p:cNvSpPr txBox="1"/>
          <p:nvPr>
            <p:ph idx="1" type="body"/>
          </p:nvPr>
        </p:nvSpPr>
        <p:spPr>
          <a:xfrm>
            <a:off x="311700" y="1152475"/>
            <a:ext cx="3207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Lato"/>
              <a:buChar char="●"/>
            </a:pPr>
            <a:r>
              <a:rPr lang="en">
                <a:latin typeface="Lato"/>
                <a:ea typeface="Lato"/>
                <a:cs typeface="Lato"/>
                <a:sym typeface="Lato"/>
              </a:rPr>
              <a:t>This report further breaks down retail demand, providing a spending potential index (SPI). The SPI is household-based, and represents the amount spent for a product or service relative to a national average of 100. </a:t>
            </a:r>
            <a:endParaRPr>
              <a:latin typeface="Lato"/>
              <a:ea typeface="Lato"/>
              <a:cs typeface="Lato"/>
              <a:sym typeface="Lato"/>
            </a:endParaRPr>
          </a:p>
        </p:txBody>
      </p:sp>
      <p:pic>
        <p:nvPicPr>
          <p:cNvPr id="203" name="Google Shape;203;p27" title="main street america.png"/>
          <p:cNvPicPr preferRelativeResize="0"/>
          <p:nvPr/>
        </p:nvPicPr>
        <p:blipFill>
          <a:blip r:embed="rId3">
            <a:alphaModFix/>
          </a:blip>
          <a:stretch>
            <a:fillRect/>
          </a:stretch>
        </p:blipFill>
        <p:spPr>
          <a:xfrm>
            <a:off x="7668025" y="4279975"/>
            <a:ext cx="1164272" cy="569200"/>
          </a:xfrm>
          <a:prstGeom prst="rect">
            <a:avLst/>
          </a:prstGeom>
          <a:noFill/>
          <a:ln>
            <a:noFill/>
          </a:ln>
        </p:spPr>
      </p:pic>
      <p:pic>
        <p:nvPicPr>
          <p:cNvPr id="204" name="Google Shape;204;p27" title="NE main st.png"/>
          <p:cNvPicPr preferRelativeResize="0"/>
          <p:nvPr/>
        </p:nvPicPr>
        <p:blipFill>
          <a:blip r:embed="rId4">
            <a:alphaModFix/>
          </a:blip>
          <a:stretch>
            <a:fillRect/>
          </a:stretch>
        </p:blipFill>
        <p:spPr>
          <a:xfrm>
            <a:off x="5879579" y="4279976"/>
            <a:ext cx="1444676" cy="569200"/>
          </a:xfrm>
          <a:prstGeom prst="rect">
            <a:avLst/>
          </a:prstGeom>
          <a:noFill/>
          <a:ln>
            <a:noFill/>
          </a:ln>
        </p:spPr>
      </p:pic>
      <p:sp>
        <p:nvSpPr>
          <p:cNvPr id="205" name="Google Shape;205;p27"/>
          <p:cNvSpPr txBox="1"/>
          <p:nvPr/>
        </p:nvSpPr>
        <p:spPr>
          <a:xfrm rot="-5400000">
            <a:off x="6367800" y="2371650"/>
            <a:ext cx="5152200" cy="400200"/>
          </a:xfrm>
          <a:prstGeom prst="rect">
            <a:avLst/>
          </a:prstGeom>
          <a:noFill/>
          <a:ln>
            <a:noFill/>
          </a:ln>
        </p:spPr>
        <p:txBody>
          <a:bodyPr anchorCtr="0" anchor="b" bIns="91425" lIns="91425" spcFirstLastPara="1" rIns="91425" wrap="square" tIns="91425">
            <a:noAutofit/>
          </a:bodyPr>
          <a:lstStyle/>
          <a:p>
            <a:pPr indent="0" lvl="0" marL="0" rtl="0" algn="ctr">
              <a:lnSpc>
                <a:spcPct val="70000"/>
              </a:lnSpc>
              <a:spcBef>
                <a:spcPts val="0"/>
              </a:spcBef>
              <a:spcAft>
                <a:spcPts val="0"/>
              </a:spcAft>
              <a:buNone/>
            </a:pPr>
            <a:r>
              <a:rPr b="1" lang="en" sz="2000">
                <a:solidFill>
                  <a:srgbClr val="BBAB97"/>
                </a:solidFill>
                <a:latin typeface="Lato"/>
                <a:ea typeface="Lato"/>
                <a:cs typeface="Lato"/>
                <a:sym typeface="Lato"/>
              </a:rPr>
              <a:t>LOCAL ECONOMY</a:t>
            </a:r>
            <a:endParaRPr b="1" sz="2000">
              <a:solidFill>
                <a:srgbClr val="BBAB97"/>
              </a:solidFill>
              <a:latin typeface="Lato"/>
              <a:ea typeface="Lato"/>
              <a:cs typeface="Lato"/>
              <a:sym typeface="Lato"/>
            </a:endParaRPr>
          </a:p>
        </p:txBody>
      </p:sp>
      <p:pic>
        <p:nvPicPr>
          <p:cNvPr id="206" name="Google Shape;206;p27"/>
          <p:cNvPicPr preferRelativeResize="0"/>
          <p:nvPr/>
        </p:nvPicPr>
        <p:blipFill>
          <a:blip r:embed="rId5">
            <a:alphaModFix/>
          </a:blip>
          <a:stretch>
            <a:fillRect/>
          </a:stretch>
        </p:blipFill>
        <p:spPr>
          <a:xfrm>
            <a:off x="3578125" y="1254488"/>
            <a:ext cx="5106849" cy="278872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ato"/>
                <a:ea typeface="Lato"/>
                <a:cs typeface="Lato"/>
                <a:sym typeface="Lato"/>
              </a:rPr>
              <a:t>Retail Market Potential</a:t>
            </a:r>
            <a:endParaRPr>
              <a:latin typeface="Lato"/>
              <a:ea typeface="Lato"/>
              <a:cs typeface="Lato"/>
              <a:sym typeface="Lato"/>
            </a:endParaRPr>
          </a:p>
        </p:txBody>
      </p:sp>
      <p:sp>
        <p:nvSpPr>
          <p:cNvPr id="212" name="Google Shape;212;p28"/>
          <p:cNvSpPr txBox="1"/>
          <p:nvPr>
            <p:ph idx="1" type="body"/>
          </p:nvPr>
        </p:nvSpPr>
        <p:spPr>
          <a:xfrm>
            <a:off x="311700" y="1152475"/>
            <a:ext cx="3207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Font typeface="Lato"/>
              <a:buChar char="●"/>
            </a:pPr>
            <a:r>
              <a:rPr lang="en">
                <a:latin typeface="Lato"/>
                <a:ea typeface="Lato"/>
                <a:cs typeface="Lato"/>
                <a:sym typeface="Lato"/>
              </a:rPr>
              <a:t>The retail market potential report calculates a Market Potential Index (MPI) that measures the likelihood of adults or households in the specific trade area to exhibit consumer patterns. An MPI of 100 represents the U.S. average.</a:t>
            </a:r>
            <a:endParaRPr>
              <a:latin typeface="Lato"/>
              <a:ea typeface="Lato"/>
              <a:cs typeface="Lato"/>
              <a:sym typeface="Lato"/>
            </a:endParaRPr>
          </a:p>
        </p:txBody>
      </p:sp>
      <p:pic>
        <p:nvPicPr>
          <p:cNvPr id="213" name="Google Shape;213;p28" title="main street america.png"/>
          <p:cNvPicPr preferRelativeResize="0"/>
          <p:nvPr/>
        </p:nvPicPr>
        <p:blipFill>
          <a:blip r:embed="rId3">
            <a:alphaModFix/>
          </a:blip>
          <a:stretch>
            <a:fillRect/>
          </a:stretch>
        </p:blipFill>
        <p:spPr>
          <a:xfrm>
            <a:off x="7668025" y="4279975"/>
            <a:ext cx="1164272" cy="569200"/>
          </a:xfrm>
          <a:prstGeom prst="rect">
            <a:avLst/>
          </a:prstGeom>
          <a:noFill/>
          <a:ln>
            <a:noFill/>
          </a:ln>
        </p:spPr>
      </p:pic>
      <p:pic>
        <p:nvPicPr>
          <p:cNvPr id="214" name="Google Shape;214;p28" title="NE main st.png"/>
          <p:cNvPicPr preferRelativeResize="0"/>
          <p:nvPr/>
        </p:nvPicPr>
        <p:blipFill>
          <a:blip r:embed="rId4">
            <a:alphaModFix/>
          </a:blip>
          <a:stretch>
            <a:fillRect/>
          </a:stretch>
        </p:blipFill>
        <p:spPr>
          <a:xfrm>
            <a:off x="5879579" y="4279976"/>
            <a:ext cx="1444676" cy="569200"/>
          </a:xfrm>
          <a:prstGeom prst="rect">
            <a:avLst/>
          </a:prstGeom>
          <a:noFill/>
          <a:ln>
            <a:noFill/>
          </a:ln>
        </p:spPr>
      </p:pic>
      <p:sp>
        <p:nvSpPr>
          <p:cNvPr id="215" name="Google Shape;215;p28"/>
          <p:cNvSpPr txBox="1"/>
          <p:nvPr/>
        </p:nvSpPr>
        <p:spPr>
          <a:xfrm rot="-5400000">
            <a:off x="6367800" y="2371650"/>
            <a:ext cx="5152200" cy="400200"/>
          </a:xfrm>
          <a:prstGeom prst="rect">
            <a:avLst/>
          </a:prstGeom>
          <a:noFill/>
          <a:ln>
            <a:noFill/>
          </a:ln>
        </p:spPr>
        <p:txBody>
          <a:bodyPr anchorCtr="0" anchor="b" bIns="91425" lIns="91425" spcFirstLastPara="1" rIns="91425" wrap="square" tIns="91425">
            <a:noAutofit/>
          </a:bodyPr>
          <a:lstStyle/>
          <a:p>
            <a:pPr indent="0" lvl="0" marL="0" rtl="0" algn="ctr">
              <a:lnSpc>
                <a:spcPct val="70000"/>
              </a:lnSpc>
              <a:spcBef>
                <a:spcPts val="0"/>
              </a:spcBef>
              <a:spcAft>
                <a:spcPts val="0"/>
              </a:spcAft>
              <a:buNone/>
            </a:pPr>
            <a:r>
              <a:rPr b="1" lang="en" sz="2000">
                <a:solidFill>
                  <a:srgbClr val="BBAB97"/>
                </a:solidFill>
                <a:latin typeface="Lato"/>
                <a:ea typeface="Lato"/>
                <a:cs typeface="Lato"/>
                <a:sym typeface="Lato"/>
              </a:rPr>
              <a:t>LOCAL ECONOMY</a:t>
            </a:r>
            <a:endParaRPr b="1" sz="2000">
              <a:solidFill>
                <a:srgbClr val="BBAB97"/>
              </a:solidFill>
              <a:latin typeface="Lato"/>
              <a:ea typeface="Lato"/>
              <a:cs typeface="Lato"/>
              <a:sym typeface="Lato"/>
            </a:endParaRPr>
          </a:p>
        </p:txBody>
      </p:sp>
      <p:pic>
        <p:nvPicPr>
          <p:cNvPr id="216" name="Google Shape;216;p28"/>
          <p:cNvPicPr preferRelativeResize="0"/>
          <p:nvPr/>
        </p:nvPicPr>
        <p:blipFill>
          <a:blip r:embed="rId5">
            <a:alphaModFix/>
          </a:blip>
          <a:stretch>
            <a:fillRect/>
          </a:stretch>
        </p:blipFill>
        <p:spPr>
          <a:xfrm>
            <a:off x="3706473" y="1158163"/>
            <a:ext cx="4850150" cy="28271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ato"/>
                <a:ea typeface="Lato"/>
                <a:cs typeface="Lato"/>
                <a:sym typeface="Lato"/>
              </a:rPr>
              <a:t>Using Market Data for Business Growth</a:t>
            </a:r>
            <a:endParaRPr>
              <a:latin typeface="Lato"/>
              <a:ea typeface="Lato"/>
              <a:cs typeface="Lato"/>
              <a:sym typeface="Lato"/>
            </a:endParaRPr>
          </a:p>
        </p:txBody>
      </p:sp>
      <p:sp>
        <p:nvSpPr>
          <p:cNvPr id="222" name="Google Shape;222;p29"/>
          <p:cNvSpPr txBox="1"/>
          <p:nvPr>
            <p:ph idx="1" type="body"/>
          </p:nvPr>
        </p:nvSpPr>
        <p:spPr>
          <a:xfrm>
            <a:off x="311700" y="1152475"/>
            <a:ext cx="52980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Font typeface="Lato"/>
              <a:buChar char="●"/>
            </a:pPr>
            <a:r>
              <a:rPr lang="en">
                <a:latin typeface="Lato"/>
                <a:ea typeface="Lato"/>
                <a:cs typeface="Lato"/>
                <a:sym typeface="Lato"/>
              </a:rPr>
              <a:t>SPI and MPI can be understood in the same way as a score of 100 represents the national average. A score over 100 depicts higher </a:t>
            </a:r>
            <a:r>
              <a:rPr lang="en">
                <a:latin typeface="Lato"/>
                <a:ea typeface="Lato"/>
                <a:cs typeface="Lato"/>
                <a:sym typeface="Lato"/>
              </a:rPr>
              <a:t>growth opportunities while a score below 100 is less likely to see economic growth.</a:t>
            </a:r>
            <a:endParaRPr>
              <a:latin typeface="Lato"/>
              <a:ea typeface="Lato"/>
              <a:cs typeface="Lato"/>
              <a:sym typeface="Lato"/>
            </a:endParaRPr>
          </a:p>
          <a:p>
            <a:pPr indent="-342900" lvl="0" marL="457200" rtl="0" algn="l">
              <a:spcBef>
                <a:spcPts val="0"/>
              </a:spcBef>
              <a:spcAft>
                <a:spcPts val="0"/>
              </a:spcAft>
              <a:buSzPts val="1800"/>
              <a:buFont typeface="Lato"/>
              <a:buChar char="●"/>
            </a:pPr>
            <a:r>
              <a:rPr lang="en">
                <a:latin typeface="Lato"/>
                <a:ea typeface="Lato"/>
                <a:cs typeface="Lato"/>
                <a:sym typeface="Lato"/>
              </a:rPr>
              <a:t>It is important to consult the retail demand outlook to consider whether or not the growth is considerable enough for new or sustaining current business.</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
                <a:latin typeface="Lato"/>
                <a:ea typeface="Lato"/>
                <a:cs typeface="Lato"/>
                <a:sym typeface="Lato"/>
              </a:rPr>
              <a:t>Example: An SPI or MPI might say 120, but the Retail Demand Outlook might say that spending increase in that sector is only $2,000.</a:t>
            </a:r>
            <a:endParaRPr>
              <a:latin typeface="Lato"/>
              <a:ea typeface="Lato"/>
              <a:cs typeface="Lato"/>
              <a:sym typeface="Lato"/>
            </a:endParaRPr>
          </a:p>
        </p:txBody>
      </p:sp>
      <p:pic>
        <p:nvPicPr>
          <p:cNvPr id="223" name="Google Shape;223;p29" title="main street america.png"/>
          <p:cNvPicPr preferRelativeResize="0"/>
          <p:nvPr/>
        </p:nvPicPr>
        <p:blipFill>
          <a:blip r:embed="rId3">
            <a:alphaModFix/>
          </a:blip>
          <a:stretch>
            <a:fillRect/>
          </a:stretch>
        </p:blipFill>
        <p:spPr>
          <a:xfrm>
            <a:off x="7668025" y="4279975"/>
            <a:ext cx="1164272" cy="569200"/>
          </a:xfrm>
          <a:prstGeom prst="rect">
            <a:avLst/>
          </a:prstGeom>
          <a:noFill/>
          <a:ln>
            <a:noFill/>
          </a:ln>
        </p:spPr>
      </p:pic>
      <p:pic>
        <p:nvPicPr>
          <p:cNvPr id="224" name="Google Shape;224;p29" title="NE main st.png"/>
          <p:cNvPicPr preferRelativeResize="0"/>
          <p:nvPr/>
        </p:nvPicPr>
        <p:blipFill>
          <a:blip r:embed="rId4">
            <a:alphaModFix/>
          </a:blip>
          <a:stretch>
            <a:fillRect/>
          </a:stretch>
        </p:blipFill>
        <p:spPr>
          <a:xfrm>
            <a:off x="5879579" y="4279976"/>
            <a:ext cx="1444676" cy="569200"/>
          </a:xfrm>
          <a:prstGeom prst="rect">
            <a:avLst/>
          </a:prstGeom>
          <a:noFill/>
          <a:ln>
            <a:noFill/>
          </a:ln>
        </p:spPr>
      </p:pic>
      <p:sp>
        <p:nvSpPr>
          <p:cNvPr id="225" name="Google Shape;225;p29"/>
          <p:cNvSpPr txBox="1"/>
          <p:nvPr/>
        </p:nvSpPr>
        <p:spPr>
          <a:xfrm rot="-5400000">
            <a:off x="6367800" y="2371650"/>
            <a:ext cx="5152200" cy="400200"/>
          </a:xfrm>
          <a:prstGeom prst="rect">
            <a:avLst/>
          </a:prstGeom>
          <a:noFill/>
          <a:ln>
            <a:noFill/>
          </a:ln>
        </p:spPr>
        <p:txBody>
          <a:bodyPr anchorCtr="0" anchor="b" bIns="91425" lIns="91425" spcFirstLastPara="1" rIns="91425" wrap="square" tIns="91425">
            <a:noAutofit/>
          </a:bodyPr>
          <a:lstStyle/>
          <a:p>
            <a:pPr indent="0" lvl="0" marL="0" rtl="0" algn="ctr">
              <a:lnSpc>
                <a:spcPct val="70000"/>
              </a:lnSpc>
              <a:spcBef>
                <a:spcPts val="0"/>
              </a:spcBef>
              <a:spcAft>
                <a:spcPts val="0"/>
              </a:spcAft>
              <a:buNone/>
            </a:pPr>
            <a:r>
              <a:rPr b="1" lang="en" sz="2000">
                <a:solidFill>
                  <a:srgbClr val="BBAB97"/>
                </a:solidFill>
                <a:latin typeface="Lato"/>
                <a:ea typeface="Lato"/>
                <a:cs typeface="Lato"/>
                <a:sym typeface="Lato"/>
              </a:rPr>
              <a:t>LOCAL ECONOMY</a:t>
            </a:r>
            <a:endParaRPr b="1" sz="2000">
              <a:solidFill>
                <a:srgbClr val="BBAB97"/>
              </a:solidFill>
              <a:latin typeface="Lato"/>
              <a:ea typeface="Lato"/>
              <a:cs typeface="Lato"/>
              <a:sym typeface="Lato"/>
            </a:endParaRPr>
          </a:p>
        </p:txBody>
      </p:sp>
      <p:pic>
        <p:nvPicPr>
          <p:cNvPr id="226" name="Google Shape;226;p29"/>
          <p:cNvPicPr preferRelativeResize="0"/>
          <p:nvPr/>
        </p:nvPicPr>
        <p:blipFill>
          <a:blip r:embed="rId5">
            <a:alphaModFix/>
          </a:blip>
          <a:stretch>
            <a:fillRect/>
          </a:stretch>
        </p:blipFill>
        <p:spPr>
          <a:xfrm>
            <a:off x="5762100" y="1170125"/>
            <a:ext cx="2829300" cy="175173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grpSp>
        <p:nvGrpSpPr>
          <p:cNvPr id="231" name="Google Shape;231;p30"/>
          <p:cNvGrpSpPr/>
          <p:nvPr/>
        </p:nvGrpSpPr>
        <p:grpSpPr>
          <a:xfrm>
            <a:off x="377842" y="514225"/>
            <a:ext cx="5161506" cy="2608800"/>
            <a:chOff x="2281425" y="1321025"/>
            <a:chExt cx="4491000" cy="2608800"/>
          </a:xfrm>
        </p:grpSpPr>
        <p:sp>
          <p:nvSpPr>
            <p:cNvPr id="232" name="Google Shape;232;p30"/>
            <p:cNvSpPr txBox="1"/>
            <p:nvPr/>
          </p:nvSpPr>
          <p:spPr>
            <a:xfrm>
              <a:off x="2371650" y="2313725"/>
              <a:ext cx="4400700" cy="1616100"/>
            </a:xfrm>
            <a:prstGeom prst="rect">
              <a:avLst/>
            </a:prstGeom>
            <a:noFill/>
            <a:ln>
              <a:noFill/>
            </a:ln>
          </p:spPr>
          <p:txBody>
            <a:bodyPr anchorCtr="0" anchor="t" bIns="0" lIns="0" spcFirstLastPara="1" rIns="0" wrap="square" tIns="0">
              <a:noAutofit/>
            </a:bodyPr>
            <a:lstStyle/>
            <a:p>
              <a:pPr indent="0" lvl="0" marL="0" rtl="0" algn="l">
                <a:lnSpc>
                  <a:spcPct val="70000"/>
                </a:lnSpc>
                <a:spcBef>
                  <a:spcPts val="0"/>
                </a:spcBef>
                <a:spcAft>
                  <a:spcPts val="0"/>
                </a:spcAft>
                <a:buNone/>
              </a:pPr>
              <a:r>
                <a:rPr b="1" lang="en" sz="7500">
                  <a:solidFill>
                    <a:srgbClr val="BBAB97"/>
                  </a:solidFill>
                  <a:latin typeface="Lato"/>
                  <a:ea typeface="Lato"/>
                  <a:cs typeface="Lato"/>
                  <a:sym typeface="Lato"/>
                </a:rPr>
                <a:t>ACTION</a:t>
              </a:r>
              <a:endParaRPr b="1" sz="7500">
                <a:solidFill>
                  <a:srgbClr val="BBAB97"/>
                </a:solidFill>
                <a:latin typeface="Lato"/>
                <a:ea typeface="Lato"/>
                <a:cs typeface="Lato"/>
                <a:sym typeface="Lato"/>
              </a:endParaRPr>
            </a:p>
            <a:p>
              <a:pPr indent="0" lvl="0" marL="0" rtl="0" algn="l">
                <a:lnSpc>
                  <a:spcPct val="70000"/>
                </a:lnSpc>
                <a:spcBef>
                  <a:spcPts val="0"/>
                </a:spcBef>
                <a:spcAft>
                  <a:spcPts val="0"/>
                </a:spcAft>
                <a:buNone/>
              </a:pPr>
              <a:r>
                <a:rPr b="1" lang="en" sz="7500">
                  <a:solidFill>
                    <a:srgbClr val="BBAB97"/>
                  </a:solidFill>
                  <a:latin typeface="Lato"/>
                  <a:ea typeface="Lato"/>
                  <a:cs typeface="Lato"/>
                  <a:sym typeface="Lato"/>
                </a:rPr>
                <a:t>STEPS</a:t>
              </a:r>
              <a:endParaRPr b="1" sz="7500">
                <a:solidFill>
                  <a:srgbClr val="BBAB97"/>
                </a:solidFill>
                <a:latin typeface="Lato"/>
                <a:ea typeface="Lato"/>
                <a:cs typeface="Lato"/>
                <a:sym typeface="Lato"/>
              </a:endParaRPr>
            </a:p>
          </p:txBody>
        </p:sp>
        <p:sp>
          <p:nvSpPr>
            <p:cNvPr id="233" name="Google Shape;233;p30"/>
            <p:cNvSpPr txBox="1"/>
            <p:nvPr/>
          </p:nvSpPr>
          <p:spPr>
            <a:xfrm>
              <a:off x="2281425" y="1321025"/>
              <a:ext cx="4491000" cy="992700"/>
            </a:xfrm>
            <a:prstGeom prst="rect">
              <a:avLst/>
            </a:prstGeom>
            <a:noFill/>
            <a:ln>
              <a:noFill/>
            </a:ln>
          </p:spPr>
          <p:txBody>
            <a:bodyPr anchorCtr="0" anchor="t" bIns="91425" lIns="91425" spcFirstLastPara="1" rIns="91425" wrap="square" tIns="91425">
              <a:noAutofit/>
            </a:bodyPr>
            <a:lstStyle/>
            <a:p>
              <a:pPr indent="0" lvl="0" marL="0" rtl="0" algn="l">
                <a:lnSpc>
                  <a:spcPct val="70000"/>
                </a:lnSpc>
                <a:spcBef>
                  <a:spcPts val="0"/>
                </a:spcBef>
                <a:spcAft>
                  <a:spcPts val="0"/>
                </a:spcAft>
                <a:buNone/>
              </a:pPr>
              <a:r>
                <a:rPr lang="en" sz="7500">
                  <a:solidFill>
                    <a:srgbClr val="3C3D36"/>
                  </a:solidFill>
                  <a:latin typeface="Lato"/>
                  <a:ea typeface="Lato"/>
                  <a:cs typeface="Lato"/>
                  <a:sym typeface="Lato"/>
                </a:rPr>
                <a:t>04</a:t>
              </a:r>
              <a:endParaRPr sz="7500">
                <a:solidFill>
                  <a:srgbClr val="3C3D36"/>
                </a:solidFill>
                <a:latin typeface="Lato"/>
                <a:ea typeface="Lato"/>
                <a:cs typeface="Lato"/>
                <a:sym typeface="Lato"/>
              </a:endParaRPr>
            </a:p>
          </p:txBody>
        </p:sp>
      </p:grpSp>
      <p:pic>
        <p:nvPicPr>
          <p:cNvPr id="234" name="Google Shape;234;p30" title="main street america.png"/>
          <p:cNvPicPr preferRelativeResize="0"/>
          <p:nvPr/>
        </p:nvPicPr>
        <p:blipFill>
          <a:blip r:embed="rId3">
            <a:alphaModFix/>
          </a:blip>
          <a:stretch>
            <a:fillRect/>
          </a:stretch>
        </p:blipFill>
        <p:spPr>
          <a:xfrm>
            <a:off x="7668025" y="4279975"/>
            <a:ext cx="1164272" cy="569200"/>
          </a:xfrm>
          <a:prstGeom prst="rect">
            <a:avLst/>
          </a:prstGeom>
          <a:noFill/>
          <a:ln>
            <a:noFill/>
          </a:ln>
        </p:spPr>
      </p:pic>
      <p:pic>
        <p:nvPicPr>
          <p:cNvPr id="235" name="Google Shape;235;p30" title="NE main st.png"/>
          <p:cNvPicPr preferRelativeResize="0"/>
          <p:nvPr/>
        </p:nvPicPr>
        <p:blipFill>
          <a:blip r:embed="rId4">
            <a:alphaModFix/>
          </a:blip>
          <a:stretch>
            <a:fillRect/>
          </a:stretch>
        </p:blipFill>
        <p:spPr>
          <a:xfrm>
            <a:off x="5879579" y="4279976"/>
            <a:ext cx="1444676" cy="569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ato"/>
                <a:ea typeface="Lato"/>
                <a:cs typeface="Lato"/>
                <a:sym typeface="Lato"/>
              </a:rPr>
              <a:t>Purpose</a:t>
            </a:r>
            <a:endParaRPr>
              <a:latin typeface="Lato"/>
              <a:ea typeface="Lato"/>
              <a:cs typeface="Lato"/>
              <a:sym typeface="Lato"/>
            </a:endParaRPr>
          </a:p>
        </p:txBody>
      </p:sp>
      <p:sp>
        <p:nvSpPr>
          <p:cNvPr id="241" name="Google Shape;241;p31"/>
          <p:cNvSpPr txBox="1"/>
          <p:nvPr>
            <p:ph idx="1" type="body"/>
          </p:nvPr>
        </p:nvSpPr>
        <p:spPr>
          <a:xfrm>
            <a:off x="311700" y="1152475"/>
            <a:ext cx="51327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Lato"/>
              <a:buChar char="●"/>
            </a:pPr>
            <a:r>
              <a:rPr lang="en">
                <a:latin typeface="Lato"/>
                <a:ea typeface="Lato"/>
                <a:cs typeface="Lato"/>
                <a:sym typeface="Lato"/>
              </a:rPr>
              <a:t>The action steps are meant to break down the goals and recommendations highlighted in the report into achievable steps.</a:t>
            </a:r>
            <a:endParaRPr>
              <a:latin typeface="Lato"/>
              <a:ea typeface="Lato"/>
              <a:cs typeface="Lato"/>
              <a:sym typeface="Lato"/>
            </a:endParaRPr>
          </a:p>
          <a:p>
            <a:pPr indent="-342900" lvl="0" marL="457200" rtl="0" algn="l">
              <a:spcBef>
                <a:spcPts val="0"/>
              </a:spcBef>
              <a:spcAft>
                <a:spcPts val="0"/>
              </a:spcAft>
              <a:buSzPts val="1800"/>
              <a:buFont typeface="Lato"/>
              <a:buChar char="●"/>
            </a:pPr>
            <a:r>
              <a:rPr lang="en">
                <a:latin typeface="Lato"/>
                <a:ea typeface="Lato"/>
                <a:cs typeface="Lato"/>
                <a:sym typeface="Lato"/>
              </a:rPr>
              <a:t>Action </a:t>
            </a:r>
            <a:r>
              <a:rPr lang="en">
                <a:latin typeface="Lato"/>
                <a:ea typeface="Lato"/>
                <a:cs typeface="Lato"/>
                <a:sym typeface="Lato"/>
              </a:rPr>
              <a:t>steps are recommendations and are not exact as each project is different and will likely encounter different challenges.</a:t>
            </a:r>
            <a:endParaRPr>
              <a:latin typeface="Lato"/>
              <a:ea typeface="Lato"/>
              <a:cs typeface="Lato"/>
              <a:sym typeface="Lato"/>
            </a:endParaRPr>
          </a:p>
        </p:txBody>
      </p:sp>
      <p:pic>
        <p:nvPicPr>
          <p:cNvPr id="242" name="Google Shape;242;p31" title="main street america.png"/>
          <p:cNvPicPr preferRelativeResize="0"/>
          <p:nvPr/>
        </p:nvPicPr>
        <p:blipFill>
          <a:blip r:embed="rId3">
            <a:alphaModFix/>
          </a:blip>
          <a:stretch>
            <a:fillRect/>
          </a:stretch>
        </p:blipFill>
        <p:spPr>
          <a:xfrm>
            <a:off x="7668025" y="4279975"/>
            <a:ext cx="1164272" cy="569200"/>
          </a:xfrm>
          <a:prstGeom prst="rect">
            <a:avLst/>
          </a:prstGeom>
          <a:noFill/>
          <a:ln>
            <a:noFill/>
          </a:ln>
        </p:spPr>
      </p:pic>
      <p:pic>
        <p:nvPicPr>
          <p:cNvPr id="243" name="Google Shape;243;p31" title="NE main st.png"/>
          <p:cNvPicPr preferRelativeResize="0"/>
          <p:nvPr/>
        </p:nvPicPr>
        <p:blipFill>
          <a:blip r:embed="rId4">
            <a:alphaModFix/>
          </a:blip>
          <a:stretch>
            <a:fillRect/>
          </a:stretch>
        </p:blipFill>
        <p:spPr>
          <a:xfrm>
            <a:off x="5879579" y="4279976"/>
            <a:ext cx="1444676" cy="569200"/>
          </a:xfrm>
          <a:prstGeom prst="rect">
            <a:avLst/>
          </a:prstGeom>
          <a:noFill/>
          <a:ln>
            <a:noFill/>
          </a:ln>
        </p:spPr>
      </p:pic>
      <p:sp>
        <p:nvSpPr>
          <p:cNvPr id="244" name="Google Shape;244;p31"/>
          <p:cNvSpPr txBox="1"/>
          <p:nvPr/>
        </p:nvSpPr>
        <p:spPr>
          <a:xfrm rot="-5400000">
            <a:off x="6367800" y="2371650"/>
            <a:ext cx="5152200" cy="400200"/>
          </a:xfrm>
          <a:prstGeom prst="rect">
            <a:avLst/>
          </a:prstGeom>
          <a:noFill/>
          <a:ln>
            <a:noFill/>
          </a:ln>
        </p:spPr>
        <p:txBody>
          <a:bodyPr anchorCtr="0" anchor="b" bIns="91425" lIns="91425" spcFirstLastPara="1" rIns="91425" wrap="square" tIns="91425">
            <a:noAutofit/>
          </a:bodyPr>
          <a:lstStyle/>
          <a:p>
            <a:pPr indent="0" lvl="0" marL="0" rtl="0" algn="ctr">
              <a:lnSpc>
                <a:spcPct val="70000"/>
              </a:lnSpc>
              <a:spcBef>
                <a:spcPts val="0"/>
              </a:spcBef>
              <a:spcAft>
                <a:spcPts val="0"/>
              </a:spcAft>
              <a:buNone/>
            </a:pPr>
            <a:r>
              <a:rPr b="1" lang="en" sz="2000">
                <a:solidFill>
                  <a:srgbClr val="BBAB97"/>
                </a:solidFill>
                <a:latin typeface="Lato"/>
                <a:ea typeface="Lato"/>
                <a:cs typeface="Lato"/>
                <a:sym typeface="Lato"/>
              </a:rPr>
              <a:t>ACTION STEPS</a:t>
            </a:r>
            <a:endParaRPr b="1" sz="2000">
              <a:solidFill>
                <a:srgbClr val="BBAB97"/>
              </a:solidFill>
              <a:latin typeface="Lato"/>
              <a:ea typeface="Lato"/>
              <a:cs typeface="Lato"/>
              <a:sym typeface="Lato"/>
            </a:endParaRPr>
          </a:p>
        </p:txBody>
      </p:sp>
      <p:pic>
        <p:nvPicPr>
          <p:cNvPr id="245" name="Google Shape;245;p31"/>
          <p:cNvPicPr preferRelativeResize="0"/>
          <p:nvPr/>
        </p:nvPicPr>
        <p:blipFill>
          <a:blip r:embed="rId5">
            <a:alphaModFix/>
          </a:blip>
          <a:stretch>
            <a:fillRect/>
          </a:stretch>
        </p:blipFill>
        <p:spPr>
          <a:xfrm>
            <a:off x="5596800" y="1170125"/>
            <a:ext cx="2271444" cy="2957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grpSp>
        <p:nvGrpSpPr>
          <p:cNvPr id="62" name="Google Shape;62;p14"/>
          <p:cNvGrpSpPr/>
          <p:nvPr/>
        </p:nvGrpSpPr>
        <p:grpSpPr>
          <a:xfrm>
            <a:off x="438676" y="1361874"/>
            <a:ext cx="8188281" cy="2311899"/>
            <a:chOff x="962026" y="1361875"/>
            <a:chExt cx="8999100" cy="2311899"/>
          </a:xfrm>
        </p:grpSpPr>
        <p:sp>
          <p:nvSpPr>
            <p:cNvPr id="63" name="Google Shape;63;p14"/>
            <p:cNvSpPr txBox="1"/>
            <p:nvPr/>
          </p:nvSpPr>
          <p:spPr>
            <a:xfrm>
              <a:off x="967750" y="2442274"/>
              <a:ext cx="1610400" cy="123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000">
                  <a:solidFill>
                    <a:schemeClr val="dk1"/>
                  </a:solidFill>
                  <a:latin typeface="Lato"/>
                  <a:ea typeface="Lato"/>
                  <a:cs typeface="Lato"/>
                  <a:sym typeface="Lato"/>
                </a:rPr>
                <a:t>The building survey is an evaluation of the building’s existing condition based on historical research,  </a:t>
              </a:r>
              <a:r>
                <a:rPr lang="en" sz="1000">
                  <a:solidFill>
                    <a:schemeClr val="dk1"/>
                  </a:solidFill>
                  <a:latin typeface="Lato"/>
                  <a:ea typeface="Lato"/>
                  <a:cs typeface="Lato"/>
                  <a:sym typeface="Lato"/>
                </a:rPr>
                <a:t>field observation, and owner input.</a:t>
              </a:r>
              <a:endParaRPr sz="1000">
                <a:solidFill>
                  <a:schemeClr val="dk1"/>
                </a:solidFill>
                <a:latin typeface="Lato"/>
                <a:ea typeface="Lato"/>
                <a:cs typeface="Lato"/>
                <a:sym typeface="Lato"/>
              </a:endParaRPr>
            </a:p>
          </p:txBody>
        </p:sp>
        <p:sp>
          <p:nvSpPr>
            <p:cNvPr id="64" name="Google Shape;64;p14"/>
            <p:cNvSpPr txBox="1"/>
            <p:nvPr/>
          </p:nvSpPr>
          <p:spPr>
            <a:xfrm>
              <a:off x="967750" y="1672738"/>
              <a:ext cx="1610400" cy="769500"/>
            </a:xfrm>
            <a:prstGeom prst="rect">
              <a:avLst/>
            </a:prstGeom>
            <a:noFill/>
            <a:ln>
              <a:noFill/>
            </a:ln>
          </p:spPr>
          <p:txBody>
            <a:bodyPr anchorCtr="0" anchor="ctr" bIns="27425" lIns="0" spcFirstLastPara="1" rIns="0" wrap="square" tIns="91425">
              <a:noAutofit/>
            </a:bodyPr>
            <a:lstStyle/>
            <a:p>
              <a:pPr indent="0" lvl="0" marL="0" rtl="0" algn="l">
                <a:lnSpc>
                  <a:spcPct val="80000"/>
                </a:lnSpc>
                <a:spcBef>
                  <a:spcPts val="0"/>
                </a:spcBef>
                <a:spcAft>
                  <a:spcPts val="0"/>
                </a:spcAft>
                <a:buNone/>
              </a:pPr>
              <a:r>
                <a:rPr lang="en" sz="5000">
                  <a:solidFill>
                    <a:schemeClr val="dk1"/>
                  </a:solidFill>
                  <a:latin typeface="Lato"/>
                  <a:ea typeface="Lato"/>
                  <a:cs typeface="Lato"/>
                  <a:sym typeface="Lato"/>
                </a:rPr>
                <a:t>01</a:t>
              </a:r>
              <a:endParaRPr sz="5000">
                <a:solidFill>
                  <a:schemeClr val="dk1"/>
                </a:solidFill>
                <a:latin typeface="Lato"/>
                <a:ea typeface="Lato"/>
                <a:cs typeface="Lato"/>
                <a:sym typeface="Lato"/>
              </a:endParaRPr>
            </a:p>
          </p:txBody>
        </p:sp>
        <p:sp>
          <p:nvSpPr>
            <p:cNvPr id="65" name="Google Shape;65;p14"/>
            <p:cNvSpPr txBox="1"/>
            <p:nvPr/>
          </p:nvSpPr>
          <p:spPr>
            <a:xfrm>
              <a:off x="967752" y="1361875"/>
              <a:ext cx="1610400" cy="300000"/>
            </a:xfrm>
            <a:prstGeom prst="rect">
              <a:avLst/>
            </a:prstGeom>
            <a:noFill/>
            <a:ln>
              <a:noFill/>
            </a:ln>
          </p:spPr>
          <p:txBody>
            <a:bodyPr anchorCtr="0" anchor="ctr" bIns="0" lIns="0" spcFirstLastPara="1" rIns="91425" wrap="square" tIns="0">
              <a:noAutofit/>
            </a:bodyPr>
            <a:lstStyle/>
            <a:p>
              <a:pPr indent="0" lvl="0" marL="0" rtl="0" algn="l">
                <a:lnSpc>
                  <a:spcPct val="100000"/>
                </a:lnSpc>
                <a:spcBef>
                  <a:spcPts val="0"/>
                </a:spcBef>
                <a:spcAft>
                  <a:spcPts val="0"/>
                </a:spcAft>
                <a:buNone/>
              </a:pPr>
              <a:r>
                <a:rPr b="1" lang="en" sz="750">
                  <a:solidFill>
                    <a:schemeClr val="dk1"/>
                  </a:solidFill>
                  <a:latin typeface="Lato"/>
                  <a:ea typeface="Lato"/>
                  <a:cs typeface="Lato"/>
                  <a:sym typeface="Lato"/>
                </a:rPr>
                <a:t>Building Survey</a:t>
              </a:r>
              <a:endParaRPr b="1" sz="750">
                <a:solidFill>
                  <a:schemeClr val="dk1"/>
                </a:solidFill>
                <a:latin typeface="Lato"/>
                <a:ea typeface="Lato"/>
                <a:cs typeface="Lato"/>
                <a:sym typeface="Lato"/>
              </a:endParaRPr>
            </a:p>
          </p:txBody>
        </p:sp>
        <p:sp>
          <p:nvSpPr>
            <p:cNvPr id="66" name="Google Shape;66;p14"/>
            <p:cNvSpPr txBox="1"/>
            <p:nvPr/>
          </p:nvSpPr>
          <p:spPr>
            <a:xfrm>
              <a:off x="2835765" y="2442250"/>
              <a:ext cx="1610400" cy="123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000">
                  <a:solidFill>
                    <a:schemeClr val="dk1"/>
                  </a:solidFill>
                  <a:latin typeface="Lato"/>
                  <a:ea typeface="Lato"/>
                  <a:cs typeface="Lato"/>
                  <a:sym typeface="Lato"/>
                </a:rPr>
                <a:t>The Design Education Service portion has recommendations to improve and sustain the historic nature of a building’s storefront based the on Secretary of  Interior’s Standards.</a:t>
              </a:r>
              <a:endParaRPr sz="1000">
                <a:solidFill>
                  <a:schemeClr val="dk1"/>
                </a:solidFill>
                <a:latin typeface="Lato"/>
                <a:ea typeface="Lato"/>
                <a:cs typeface="Lato"/>
                <a:sym typeface="Lato"/>
              </a:endParaRPr>
            </a:p>
          </p:txBody>
        </p:sp>
        <p:sp>
          <p:nvSpPr>
            <p:cNvPr id="67" name="Google Shape;67;p14"/>
            <p:cNvSpPr txBox="1"/>
            <p:nvPr/>
          </p:nvSpPr>
          <p:spPr>
            <a:xfrm>
              <a:off x="2835742" y="1361875"/>
              <a:ext cx="1610400" cy="300000"/>
            </a:xfrm>
            <a:prstGeom prst="rect">
              <a:avLst/>
            </a:prstGeom>
            <a:noFill/>
            <a:ln>
              <a:noFill/>
            </a:ln>
          </p:spPr>
          <p:txBody>
            <a:bodyPr anchorCtr="0" anchor="ctr" bIns="0" lIns="0" spcFirstLastPara="1" rIns="91425" wrap="square" tIns="0">
              <a:noAutofit/>
            </a:bodyPr>
            <a:lstStyle/>
            <a:p>
              <a:pPr indent="0" lvl="0" marL="0" rtl="0" algn="l">
                <a:lnSpc>
                  <a:spcPct val="100000"/>
                </a:lnSpc>
                <a:spcBef>
                  <a:spcPts val="0"/>
                </a:spcBef>
                <a:spcAft>
                  <a:spcPts val="0"/>
                </a:spcAft>
                <a:buNone/>
              </a:pPr>
              <a:r>
                <a:rPr b="1" lang="en" sz="750">
                  <a:solidFill>
                    <a:schemeClr val="dk1"/>
                  </a:solidFill>
                  <a:latin typeface="Lato"/>
                  <a:ea typeface="Lato"/>
                  <a:cs typeface="Lato"/>
                  <a:sym typeface="Lato"/>
                </a:rPr>
                <a:t>Design</a:t>
              </a:r>
              <a:endParaRPr b="1" sz="750">
                <a:solidFill>
                  <a:schemeClr val="dk1"/>
                </a:solidFill>
                <a:latin typeface="Lato"/>
                <a:ea typeface="Lato"/>
                <a:cs typeface="Lato"/>
                <a:sym typeface="Lato"/>
              </a:endParaRPr>
            </a:p>
          </p:txBody>
        </p:sp>
        <p:sp>
          <p:nvSpPr>
            <p:cNvPr id="68" name="Google Shape;68;p14"/>
            <p:cNvSpPr txBox="1"/>
            <p:nvPr/>
          </p:nvSpPr>
          <p:spPr>
            <a:xfrm>
              <a:off x="4703733" y="2442274"/>
              <a:ext cx="1610400" cy="123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000">
                  <a:solidFill>
                    <a:schemeClr val="dk1"/>
                  </a:solidFill>
                  <a:latin typeface="Lato"/>
                  <a:ea typeface="Lato"/>
                  <a:cs typeface="Lato"/>
                  <a:sym typeface="Lato"/>
                </a:rPr>
                <a:t>The</a:t>
              </a:r>
              <a:r>
                <a:rPr lang="en" sz="1000">
                  <a:solidFill>
                    <a:schemeClr val="dk1"/>
                  </a:solidFill>
                  <a:latin typeface="Lato"/>
                  <a:ea typeface="Lato"/>
                  <a:cs typeface="Lato"/>
                  <a:sym typeface="Lato"/>
                </a:rPr>
                <a:t> </a:t>
              </a:r>
              <a:r>
                <a:rPr lang="en" sz="1000">
                  <a:solidFill>
                    <a:schemeClr val="dk1"/>
                  </a:solidFill>
                  <a:latin typeface="Lato"/>
                  <a:ea typeface="Lato"/>
                  <a:cs typeface="Lato"/>
                  <a:sym typeface="Lato"/>
                </a:rPr>
                <a:t>economy</a:t>
              </a:r>
              <a:r>
                <a:rPr lang="en" sz="1000">
                  <a:solidFill>
                    <a:schemeClr val="dk1"/>
                  </a:solidFill>
                  <a:latin typeface="Lato"/>
                  <a:ea typeface="Lato"/>
                  <a:cs typeface="Lato"/>
                  <a:sym typeface="Lato"/>
                </a:rPr>
                <a:t> </a:t>
              </a:r>
              <a:r>
                <a:rPr lang="en" sz="1000">
                  <a:solidFill>
                    <a:schemeClr val="dk1"/>
                  </a:solidFill>
                  <a:latin typeface="Lato"/>
                  <a:ea typeface="Lato"/>
                  <a:cs typeface="Lato"/>
                  <a:sym typeface="Lato"/>
                </a:rPr>
                <a:t>section</a:t>
              </a:r>
              <a:r>
                <a:rPr lang="en" sz="1000">
                  <a:solidFill>
                    <a:schemeClr val="dk1"/>
                  </a:solidFill>
                  <a:latin typeface="Lato"/>
                  <a:ea typeface="Lato"/>
                  <a:cs typeface="Lato"/>
                  <a:sym typeface="Lato"/>
                </a:rPr>
                <a:t> features census and ESRI data to better understand the market potential for the community. Full reports are featured in the appendix.</a:t>
              </a:r>
              <a:endParaRPr sz="1000">
                <a:solidFill>
                  <a:schemeClr val="dk1"/>
                </a:solidFill>
                <a:latin typeface="Lato"/>
                <a:ea typeface="Lato"/>
                <a:cs typeface="Lato"/>
                <a:sym typeface="Lato"/>
              </a:endParaRPr>
            </a:p>
          </p:txBody>
        </p:sp>
        <p:sp>
          <p:nvSpPr>
            <p:cNvPr id="69" name="Google Shape;69;p14"/>
            <p:cNvSpPr txBox="1"/>
            <p:nvPr/>
          </p:nvSpPr>
          <p:spPr>
            <a:xfrm>
              <a:off x="4703732" y="1361875"/>
              <a:ext cx="1610400" cy="300000"/>
            </a:xfrm>
            <a:prstGeom prst="rect">
              <a:avLst/>
            </a:prstGeom>
            <a:noFill/>
            <a:ln>
              <a:noFill/>
            </a:ln>
          </p:spPr>
          <p:txBody>
            <a:bodyPr anchorCtr="0" anchor="ctr" bIns="0" lIns="0" spcFirstLastPara="1" rIns="91425" wrap="square" tIns="0">
              <a:noAutofit/>
            </a:bodyPr>
            <a:lstStyle/>
            <a:p>
              <a:pPr indent="0" lvl="0" marL="0" rtl="0" algn="l">
                <a:lnSpc>
                  <a:spcPct val="100000"/>
                </a:lnSpc>
                <a:spcBef>
                  <a:spcPts val="0"/>
                </a:spcBef>
                <a:spcAft>
                  <a:spcPts val="0"/>
                </a:spcAft>
                <a:buNone/>
              </a:pPr>
              <a:r>
                <a:rPr b="1" lang="en" sz="750">
                  <a:solidFill>
                    <a:schemeClr val="dk1"/>
                  </a:solidFill>
                  <a:latin typeface="Lato"/>
                  <a:ea typeface="Lato"/>
                  <a:cs typeface="Lato"/>
                  <a:sym typeface="Lato"/>
                </a:rPr>
                <a:t>Economy</a:t>
              </a:r>
              <a:endParaRPr b="1" sz="750">
                <a:solidFill>
                  <a:schemeClr val="dk1"/>
                </a:solidFill>
                <a:latin typeface="Lato"/>
                <a:ea typeface="Lato"/>
                <a:cs typeface="Lato"/>
                <a:sym typeface="Lato"/>
              </a:endParaRPr>
            </a:p>
          </p:txBody>
        </p:sp>
        <p:sp>
          <p:nvSpPr>
            <p:cNvPr id="70" name="Google Shape;70;p14"/>
            <p:cNvSpPr txBox="1"/>
            <p:nvPr/>
          </p:nvSpPr>
          <p:spPr>
            <a:xfrm>
              <a:off x="6571725" y="2442274"/>
              <a:ext cx="1610400" cy="123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000">
                  <a:solidFill>
                    <a:schemeClr val="dk1"/>
                  </a:solidFill>
                  <a:latin typeface="Lato"/>
                  <a:ea typeface="Lato"/>
                  <a:cs typeface="Lato"/>
                  <a:sym typeface="Lato"/>
                </a:rPr>
                <a:t>Action steps provide a starting point to begin the desired and recommended work.</a:t>
              </a:r>
              <a:endParaRPr sz="1000">
                <a:solidFill>
                  <a:schemeClr val="dk1"/>
                </a:solidFill>
                <a:latin typeface="Lato"/>
                <a:ea typeface="Lato"/>
                <a:cs typeface="Lato"/>
                <a:sym typeface="Lato"/>
              </a:endParaRPr>
            </a:p>
          </p:txBody>
        </p:sp>
        <p:sp>
          <p:nvSpPr>
            <p:cNvPr id="71" name="Google Shape;71;p14"/>
            <p:cNvSpPr txBox="1"/>
            <p:nvPr/>
          </p:nvSpPr>
          <p:spPr>
            <a:xfrm>
              <a:off x="6571723" y="1361875"/>
              <a:ext cx="1610400" cy="300000"/>
            </a:xfrm>
            <a:prstGeom prst="rect">
              <a:avLst/>
            </a:prstGeom>
            <a:noFill/>
            <a:ln>
              <a:noFill/>
            </a:ln>
          </p:spPr>
          <p:txBody>
            <a:bodyPr anchorCtr="0" anchor="ctr" bIns="0" lIns="0" spcFirstLastPara="1" rIns="91425" wrap="square" tIns="0">
              <a:noAutofit/>
            </a:bodyPr>
            <a:lstStyle/>
            <a:p>
              <a:pPr indent="0" lvl="0" marL="0" rtl="0" algn="l">
                <a:lnSpc>
                  <a:spcPct val="100000"/>
                </a:lnSpc>
                <a:spcBef>
                  <a:spcPts val="0"/>
                </a:spcBef>
                <a:spcAft>
                  <a:spcPts val="0"/>
                </a:spcAft>
                <a:buNone/>
              </a:pPr>
              <a:r>
                <a:rPr b="1" lang="en" sz="750">
                  <a:solidFill>
                    <a:schemeClr val="dk1"/>
                  </a:solidFill>
                  <a:latin typeface="Lato"/>
                  <a:ea typeface="Lato"/>
                  <a:cs typeface="Lato"/>
                  <a:sym typeface="Lato"/>
                </a:rPr>
                <a:t>Action Steps</a:t>
              </a:r>
              <a:endParaRPr b="1" sz="750">
                <a:solidFill>
                  <a:schemeClr val="dk1"/>
                </a:solidFill>
                <a:latin typeface="Lato"/>
                <a:ea typeface="Lato"/>
                <a:cs typeface="Lato"/>
                <a:sym typeface="Lato"/>
              </a:endParaRPr>
            </a:p>
          </p:txBody>
        </p:sp>
        <p:sp>
          <p:nvSpPr>
            <p:cNvPr id="72" name="Google Shape;72;p14"/>
            <p:cNvSpPr txBox="1"/>
            <p:nvPr/>
          </p:nvSpPr>
          <p:spPr>
            <a:xfrm>
              <a:off x="2835737" y="1672738"/>
              <a:ext cx="1610400" cy="769500"/>
            </a:xfrm>
            <a:prstGeom prst="rect">
              <a:avLst/>
            </a:prstGeom>
            <a:noFill/>
            <a:ln>
              <a:noFill/>
            </a:ln>
          </p:spPr>
          <p:txBody>
            <a:bodyPr anchorCtr="0" anchor="ctr" bIns="27425" lIns="0" spcFirstLastPara="1" rIns="0" wrap="square" tIns="91425">
              <a:noAutofit/>
            </a:bodyPr>
            <a:lstStyle/>
            <a:p>
              <a:pPr indent="0" lvl="0" marL="0" rtl="0" algn="l">
                <a:lnSpc>
                  <a:spcPct val="80000"/>
                </a:lnSpc>
                <a:spcBef>
                  <a:spcPts val="0"/>
                </a:spcBef>
                <a:spcAft>
                  <a:spcPts val="0"/>
                </a:spcAft>
                <a:buNone/>
              </a:pPr>
              <a:r>
                <a:rPr lang="en" sz="5000">
                  <a:solidFill>
                    <a:schemeClr val="dk1"/>
                  </a:solidFill>
                  <a:latin typeface="Lato"/>
                  <a:ea typeface="Lato"/>
                  <a:cs typeface="Lato"/>
                  <a:sym typeface="Lato"/>
                </a:rPr>
                <a:t>02</a:t>
              </a:r>
              <a:endParaRPr sz="5000">
                <a:solidFill>
                  <a:schemeClr val="dk1"/>
                </a:solidFill>
                <a:latin typeface="Lato"/>
                <a:ea typeface="Lato"/>
                <a:cs typeface="Lato"/>
                <a:sym typeface="Lato"/>
              </a:endParaRPr>
            </a:p>
          </p:txBody>
        </p:sp>
        <p:sp>
          <p:nvSpPr>
            <p:cNvPr id="73" name="Google Shape;73;p14"/>
            <p:cNvSpPr txBox="1"/>
            <p:nvPr/>
          </p:nvSpPr>
          <p:spPr>
            <a:xfrm>
              <a:off x="4703750" y="1672738"/>
              <a:ext cx="1610400" cy="769500"/>
            </a:xfrm>
            <a:prstGeom prst="rect">
              <a:avLst/>
            </a:prstGeom>
            <a:noFill/>
            <a:ln>
              <a:noFill/>
            </a:ln>
          </p:spPr>
          <p:txBody>
            <a:bodyPr anchorCtr="0" anchor="ctr" bIns="27425" lIns="0" spcFirstLastPara="1" rIns="0" wrap="square" tIns="91425">
              <a:noAutofit/>
            </a:bodyPr>
            <a:lstStyle/>
            <a:p>
              <a:pPr indent="0" lvl="0" marL="0" rtl="0" algn="l">
                <a:lnSpc>
                  <a:spcPct val="80000"/>
                </a:lnSpc>
                <a:spcBef>
                  <a:spcPts val="0"/>
                </a:spcBef>
                <a:spcAft>
                  <a:spcPts val="0"/>
                </a:spcAft>
                <a:buNone/>
              </a:pPr>
              <a:r>
                <a:rPr lang="en" sz="5000">
                  <a:solidFill>
                    <a:schemeClr val="dk1"/>
                  </a:solidFill>
                  <a:latin typeface="Lato"/>
                  <a:ea typeface="Lato"/>
                  <a:cs typeface="Lato"/>
                  <a:sym typeface="Lato"/>
                </a:rPr>
                <a:t>03</a:t>
              </a:r>
              <a:endParaRPr sz="5000">
                <a:solidFill>
                  <a:schemeClr val="dk1"/>
                </a:solidFill>
                <a:latin typeface="Lato"/>
                <a:ea typeface="Lato"/>
                <a:cs typeface="Lato"/>
                <a:sym typeface="Lato"/>
              </a:endParaRPr>
            </a:p>
          </p:txBody>
        </p:sp>
        <p:sp>
          <p:nvSpPr>
            <p:cNvPr id="74" name="Google Shape;74;p14"/>
            <p:cNvSpPr txBox="1"/>
            <p:nvPr/>
          </p:nvSpPr>
          <p:spPr>
            <a:xfrm>
              <a:off x="6571750" y="1672738"/>
              <a:ext cx="1610400" cy="769500"/>
            </a:xfrm>
            <a:prstGeom prst="rect">
              <a:avLst/>
            </a:prstGeom>
            <a:noFill/>
            <a:ln>
              <a:noFill/>
            </a:ln>
          </p:spPr>
          <p:txBody>
            <a:bodyPr anchorCtr="0" anchor="ctr" bIns="27425" lIns="0" spcFirstLastPara="1" rIns="0" wrap="square" tIns="91425">
              <a:noAutofit/>
            </a:bodyPr>
            <a:lstStyle/>
            <a:p>
              <a:pPr indent="0" lvl="0" marL="0" rtl="0" algn="l">
                <a:lnSpc>
                  <a:spcPct val="80000"/>
                </a:lnSpc>
                <a:spcBef>
                  <a:spcPts val="0"/>
                </a:spcBef>
                <a:spcAft>
                  <a:spcPts val="0"/>
                </a:spcAft>
                <a:buNone/>
              </a:pPr>
              <a:r>
                <a:rPr lang="en" sz="5000">
                  <a:solidFill>
                    <a:schemeClr val="dk1"/>
                  </a:solidFill>
                  <a:latin typeface="Lato"/>
                  <a:ea typeface="Lato"/>
                  <a:cs typeface="Lato"/>
                  <a:sym typeface="Lato"/>
                </a:rPr>
                <a:t>04</a:t>
              </a:r>
              <a:endParaRPr sz="5000">
                <a:solidFill>
                  <a:schemeClr val="dk1"/>
                </a:solidFill>
                <a:latin typeface="Lato"/>
                <a:ea typeface="Lato"/>
                <a:cs typeface="Lato"/>
                <a:sym typeface="Lato"/>
              </a:endParaRPr>
            </a:p>
          </p:txBody>
        </p:sp>
        <p:cxnSp>
          <p:nvCxnSpPr>
            <p:cNvPr id="75" name="Google Shape;75;p14"/>
            <p:cNvCxnSpPr/>
            <p:nvPr/>
          </p:nvCxnSpPr>
          <p:spPr>
            <a:xfrm>
              <a:off x="962026" y="1667300"/>
              <a:ext cx="8999100" cy="0"/>
            </a:xfrm>
            <a:prstGeom prst="straightConnector1">
              <a:avLst/>
            </a:prstGeom>
            <a:noFill/>
            <a:ln cap="flat" cmpd="sng" w="9525">
              <a:solidFill>
                <a:srgbClr val="301900"/>
              </a:solidFill>
              <a:prstDash val="solid"/>
              <a:round/>
              <a:headEnd len="med" w="med" type="none"/>
              <a:tailEnd len="med" w="med" type="none"/>
            </a:ln>
          </p:spPr>
        </p:cxnSp>
      </p:grpSp>
      <p:pic>
        <p:nvPicPr>
          <p:cNvPr id="76" name="Google Shape;76;p14" title="main street america.png"/>
          <p:cNvPicPr preferRelativeResize="0"/>
          <p:nvPr/>
        </p:nvPicPr>
        <p:blipFill>
          <a:blip r:embed="rId3">
            <a:alphaModFix/>
          </a:blip>
          <a:stretch>
            <a:fillRect/>
          </a:stretch>
        </p:blipFill>
        <p:spPr>
          <a:xfrm>
            <a:off x="7668025" y="4279975"/>
            <a:ext cx="1164272" cy="569200"/>
          </a:xfrm>
          <a:prstGeom prst="rect">
            <a:avLst/>
          </a:prstGeom>
          <a:noFill/>
          <a:ln>
            <a:noFill/>
          </a:ln>
        </p:spPr>
      </p:pic>
      <p:pic>
        <p:nvPicPr>
          <p:cNvPr id="77" name="Google Shape;77;p14" title="NE main st.png"/>
          <p:cNvPicPr preferRelativeResize="0"/>
          <p:nvPr/>
        </p:nvPicPr>
        <p:blipFill>
          <a:blip r:embed="rId4">
            <a:alphaModFix/>
          </a:blip>
          <a:stretch>
            <a:fillRect/>
          </a:stretch>
        </p:blipFill>
        <p:spPr>
          <a:xfrm>
            <a:off x="5879579" y="4279976"/>
            <a:ext cx="1444676" cy="569200"/>
          </a:xfrm>
          <a:prstGeom prst="rect">
            <a:avLst/>
          </a:prstGeom>
          <a:noFill/>
          <a:ln>
            <a:noFill/>
          </a:ln>
        </p:spPr>
      </p:pic>
      <p:sp>
        <p:nvSpPr>
          <p:cNvPr id="78" name="Google Shape;78;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ato"/>
                <a:ea typeface="Lato"/>
                <a:cs typeface="Lato"/>
                <a:sym typeface="Lato"/>
              </a:rPr>
              <a:t>Main Components</a:t>
            </a:r>
            <a:endParaRPr>
              <a:latin typeface="Lato"/>
              <a:ea typeface="Lato"/>
              <a:cs typeface="Lato"/>
              <a:sym typeface="Lato"/>
            </a:endParaRPr>
          </a:p>
        </p:txBody>
      </p:sp>
      <p:grpSp>
        <p:nvGrpSpPr>
          <p:cNvPr id="79" name="Google Shape;79;p14"/>
          <p:cNvGrpSpPr/>
          <p:nvPr/>
        </p:nvGrpSpPr>
        <p:grpSpPr>
          <a:xfrm>
            <a:off x="7144941" y="1361874"/>
            <a:ext cx="1465328" cy="2311899"/>
            <a:chOff x="6571723" y="1361875"/>
            <a:chExt cx="1610427" cy="2311899"/>
          </a:xfrm>
        </p:grpSpPr>
        <p:sp>
          <p:nvSpPr>
            <p:cNvPr id="80" name="Google Shape;80;p14"/>
            <p:cNvSpPr txBox="1"/>
            <p:nvPr/>
          </p:nvSpPr>
          <p:spPr>
            <a:xfrm>
              <a:off x="6571725" y="2442274"/>
              <a:ext cx="1610400" cy="123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000">
                  <a:solidFill>
                    <a:schemeClr val="dk1"/>
                  </a:solidFill>
                  <a:latin typeface="Lato"/>
                  <a:ea typeface="Lato"/>
                  <a:cs typeface="Lato"/>
                  <a:sym typeface="Lato"/>
                </a:rPr>
                <a:t>The resources section educates </a:t>
              </a:r>
              <a:r>
                <a:rPr lang="en" sz="1000">
                  <a:solidFill>
                    <a:schemeClr val="dk1"/>
                  </a:solidFill>
                  <a:latin typeface="Lato"/>
                  <a:ea typeface="Lato"/>
                  <a:cs typeface="Lato"/>
                  <a:sym typeface="Lato"/>
                </a:rPr>
                <a:t>participants</a:t>
              </a:r>
              <a:r>
                <a:rPr lang="en" sz="1000">
                  <a:solidFill>
                    <a:schemeClr val="dk1"/>
                  </a:solidFill>
                  <a:latin typeface="Lato"/>
                  <a:ea typeface="Lato"/>
                  <a:cs typeface="Lato"/>
                  <a:sym typeface="Lato"/>
                </a:rPr>
                <a:t> on ways to restore and maintain historic structures.</a:t>
              </a:r>
              <a:endParaRPr sz="1000">
                <a:solidFill>
                  <a:schemeClr val="dk1"/>
                </a:solidFill>
                <a:latin typeface="Lato"/>
                <a:ea typeface="Lato"/>
                <a:cs typeface="Lato"/>
                <a:sym typeface="Lato"/>
              </a:endParaRPr>
            </a:p>
          </p:txBody>
        </p:sp>
        <p:sp>
          <p:nvSpPr>
            <p:cNvPr id="81" name="Google Shape;81;p14"/>
            <p:cNvSpPr txBox="1"/>
            <p:nvPr/>
          </p:nvSpPr>
          <p:spPr>
            <a:xfrm>
              <a:off x="6571723" y="1361875"/>
              <a:ext cx="1610400" cy="300000"/>
            </a:xfrm>
            <a:prstGeom prst="rect">
              <a:avLst/>
            </a:prstGeom>
            <a:noFill/>
            <a:ln>
              <a:noFill/>
            </a:ln>
          </p:spPr>
          <p:txBody>
            <a:bodyPr anchorCtr="0" anchor="ctr" bIns="0" lIns="0" spcFirstLastPara="1" rIns="91425" wrap="square" tIns="0">
              <a:noAutofit/>
            </a:bodyPr>
            <a:lstStyle/>
            <a:p>
              <a:pPr indent="0" lvl="0" marL="0" rtl="0" algn="l">
                <a:lnSpc>
                  <a:spcPct val="100000"/>
                </a:lnSpc>
                <a:spcBef>
                  <a:spcPts val="0"/>
                </a:spcBef>
                <a:spcAft>
                  <a:spcPts val="0"/>
                </a:spcAft>
                <a:buNone/>
              </a:pPr>
              <a:r>
                <a:rPr b="1" lang="en" sz="750">
                  <a:solidFill>
                    <a:schemeClr val="dk1"/>
                  </a:solidFill>
                  <a:latin typeface="Lato"/>
                  <a:ea typeface="Lato"/>
                  <a:cs typeface="Lato"/>
                  <a:sym typeface="Lato"/>
                </a:rPr>
                <a:t>Resources</a:t>
              </a:r>
              <a:endParaRPr b="1" sz="750">
                <a:solidFill>
                  <a:schemeClr val="dk1"/>
                </a:solidFill>
                <a:latin typeface="Lato"/>
                <a:ea typeface="Lato"/>
                <a:cs typeface="Lato"/>
                <a:sym typeface="Lato"/>
              </a:endParaRPr>
            </a:p>
          </p:txBody>
        </p:sp>
        <p:sp>
          <p:nvSpPr>
            <p:cNvPr id="82" name="Google Shape;82;p14"/>
            <p:cNvSpPr txBox="1"/>
            <p:nvPr/>
          </p:nvSpPr>
          <p:spPr>
            <a:xfrm>
              <a:off x="6571750" y="1672738"/>
              <a:ext cx="1610400" cy="769500"/>
            </a:xfrm>
            <a:prstGeom prst="rect">
              <a:avLst/>
            </a:prstGeom>
            <a:noFill/>
            <a:ln>
              <a:noFill/>
            </a:ln>
          </p:spPr>
          <p:txBody>
            <a:bodyPr anchorCtr="0" anchor="ctr" bIns="27425" lIns="0" spcFirstLastPara="1" rIns="0" wrap="square" tIns="91425">
              <a:noAutofit/>
            </a:bodyPr>
            <a:lstStyle/>
            <a:p>
              <a:pPr indent="0" lvl="0" marL="0" rtl="0" algn="l">
                <a:lnSpc>
                  <a:spcPct val="80000"/>
                </a:lnSpc>
                <a:spcBef>
                  <a:spcPts val="0"/>
                </a:spcBef>
                <a:spcAft>
                  <a:spcPts val="0"/>
                </a:spcAft>
                <a:buNone/>
              </a:pPr>
              <a:r>
                <a:rPr lang="en" sz="5000">
                  <a:solidFill>
                    <a:schemeClr val="dk1"/>
                  </a:solidFill>
                  <a:latin typeface="Lato"/>
                  <a:ea typeface="Lato"/>
                  <a:cs typeface="Lato"/>
                  <a:sym typeface="Lato"/>
                </a:rPr>
                <a:t>05</a:t>
              </a:r>
              <a:endParaRPr sz="5000">
                <a:solidFill>
                  <a:schemeClr val="dk1"/>
                </a:solidFill>
                <a:latin typeface="Lato"/>
                <a:ea typeface="Lato"/>
                <a:cs typeface="Lato"/>
                <a:sym typeface="Lato"/>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grpSp>
        <p:nvGrpSpPr>
          <p:cNvPr id="250" name="Google Shape;250;p32"/>
          <p:cNvGrpSpPr/>
          <p:nvPr/>
        </p:nvGrpSpPr>
        <p:grpSpPr>
          <a:xfrm>
            <a:off x="377842" y="514225"/>
            <a:ext cx="6055791" cy="2608800"/>
            <a:chOff x="2281425" y="1321025"/>
            <a:chExt cx="5269112" cy="2608800"/>
          </a:xfrm>
        </p:grpSpPr>
        <p:sp>
          <p:nvSpPr>
            <p:cNvPr id="251" name="Google Shape;251;p32"/>
            <p:cNvSpPr txBox="1"/>
            <p:nvPr/>
          </p:nvSpPr>
          <p:spPr>
            <a:xfrm>
              <a:off x="2371637" y="2313725"/>
              <a:ext cx="5178900" cy="1616100"/>
            </a:xfrm>
            <a:prstGeom prst="rect">
              <a:avLst/>
            </a:prstGeom>
            <a:noFill/>
            <a:ln>
              <a:noFill/>
            </a:ln>
          </p:spPr>
          <p:txBody>
            <a:bodyPr anchorCtr="0" anchor="t" bIns="0" lIns="0" spcFirstLastPara="1" rIns="0" wrap="square" tIns="0">
              <a:noAutofit/>
            </a:bodyPr>
            <a:lstStyle/>
            <a:p>
              <a:pPr indent="0" lvl="0" marL="0" rtl="0" algn="l">
                <a:lnSpc>
                  <a:spcPct val="70000"/>
                </a:lnSpc>
                <a:spcBef>
                  <a:spcPts val="0"/>
                </a:spcBef>
                <a:spcAft>
                  <a:spcPts val="0"/>
                </a:spcAft>
                <a:buNone/>
              </a:pPr>
              <a:r>
                <a:rPr b="1" lang="en" sz="7500">
                  <a:solidFill>
                    <a:srgbClr val="BBAB97"/>
                  </a:solidFill>
                  <a:latin typeface="Lato"/>
                  <a:ea typeface="Lato"/>
                  <a:cs typeface="Lato"/>
                  <a:sym typeface="Lato"/>
                </a:rPr>
                <a:t>RESOURCES </a:t>
              </a:r>
              <a:endParaRPr b="1" sz="7500">
                <a:solidFill>
                  <a:srgbClr val="BBAB97"/>
                </a:solidFill>
                <a:latin typeface="Lato"/>
                <a:ea typeface="Lato"/>
                <a:cs typeface="Lato"/>
                <a:sym typeface="Lato"/>
              </a:endParaRPr>
            </a:p>
            <a:p>
              <a:pPr indent="0" lvl="0" marL="0" rtl="0" algn="l">
                <a:lnSpc>
                  <a:spcPct val="70000"/>
                </a:lnSpc>
                <a:spcBef>
                  <a:spcPts val="0"/>
                </a:spcBef>
                <a:spcAft>
                  <a:spcPts val="0"/>
                </a:spcAft>
                <a:buNone/>
              </a:pPr>
              <a:r>
                <a:rPr b="1" lang="en" sz="7500">
                  <a:solidFill>
                    <a:srgbClr val="BBAB97"/>
                  </a:solidFill>
                  <a:latin typeface="Lato"/>
                  <a:ea typeface="Lato"/>
                  <a:cs typeface="Lato"/>
                  <a:sym typeface="Lato"/>
                </a:rPr>
                <a:t>&amp; FUNDING</a:t>
              </a:r>
              <a:endParaRPr sz="7500">
                <a:solidFill>
                  <a:srgbClr val="3C3D36"/>
                </a:solidFill>
                <a:latin typeface="Lato"/>
                <a:ea typeface="Lato"/>
                <a:cs typeface="Lato"/>
                <a:sym typeface="Lato"/>
              </a:endParaRPr>
            </a:p>
          </p:txBody>
        </p:sp>
        <p:sp>
          <p:nvSpPr>
            <p:cNvPr id="252" name="Google Shape;252;p32"/>
            <p:cNvSpPr txBox="1"/>
            <p:nvPr/>
          </p:nvSpPr>
          <p:spPr>
            <a:xfrm>
              <a:off x="2281425" y="1321025"/>
              <a:ext cx="4491000" cy="992700"/>
            </a:xfrm>
            <a:prstGeom prst="rect">
              <a:avLst/>
            </a:prstGeom>
            <a:noFill/>
            <a:ln>
              <a:noFill/>
            </a:ln>
          </p:spPr>
          <p:txBody>
            <a:bodyPr anchorCtr="0" anchor="t" bIns="91425" lIns="91425" spcFirstLastPara="1" rIns="91425" wrap="square" tIns="91425">
              <a:noAutofit/>
            </a:bodyPr>
            <a:lstStyle/>
            <a:p>
              <a:pPr indent="0" lvl="0" marL="0" rtl="0" algn="l">
                <a:lnSpc>
                  <a:spcPct val="70000"/>
                </a:lnSpc>
                <a:spcBef>
                  <a:spcPts val="0"/>
                </a:spcBef>
                <a:spcAft>
                  <a:spcPts val="0"/>
                </a:spcAft>
                <a:buNone/>
              </a:pPr>
              <a:r>
                <a:rPr lang="en" sz="7500">
                  <a:solidFill>
                    <a:srgbClr val="3C3D36"/>
                  </a:solidFill>
                  <a:latin typeface="Lato"/>
                  <a:ea typeface="Lato"/>
                  <a:cs typeface="Lato"/>
                  <a:sym typeface="Lato"/>
                </a:rPr>
                <a:t>05</a:t>
              </a:r>
              <a:endParaRPr sz="7500">
                <a:solidFill>
                  <a:srgbClr val="3C3D36"/>
                </a:solidFill>
                <a:latin typeface="Lato"/>
                <a:ea typeface="Lato"/>
                <a:cs typeface="Lato"/>
                <a:sym typeface="Lato"/>
              </a:endParaRPr>
            </a:p>
          </p:txBody>
        </p:sp>
      </p:grpSp>
      <p:pic>
        <p:nvPicPr>
          <p:cNvPr id="253" name="Google Shape;253;p32" title="main street america.png"/>
          <p:cNvPicPr preferRelativeResize="0"/>
          <p:nvPr/>
        </p:nvPicPr>
        <p:blipFill>
          <a:blip r:embed="rId3">
            <a:alphaModFix/>
          </a:blip>
          <a:stretch>
            <a:fillRect/>
          </a:stretch>
        </p:blipFill>
        <p:spPr>
          <a:xfrm>
            <a:off x="7668025" y="4279975"/>
            <a:ext cx="1164272" cy="569200"/>
          </a:xfrm>
          <a:prstGeom prst="rect">
            <a:avLst/>
          </a:prstGeom>
          <a:noFill/>
          <a:ln>
            <a:noFill/>
          </a:ln>
        </p:spPr>
      </p:pic>
      <p:pic>
        <p:nvPicPr>
          <p:cNvPr id="254" name="Google Shape;254;p32" title="NE main st.png"/>
          <p:cNvPicPr preferRelativeResize="0"/>
          <p:nvPr/>
        </p:nvPicPr>
        <p:blipFill>
          <a:blip r:embed="rId4">
            <a:alphaModFix/>
          </a:blip>
          <a:stretch>
            <a:fillRect/>
          </a:stretch>
        </p:blipFill>
        <p:spPr>
          <a:xfrm>
            <a:off x="5879579" y="4279976"/>
            <a:ext cx="1444676" cy="569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ato"/>
                <a:ea typeface="Lato"/>
                <a:cs typeface="Lato"/>
                <a:sym typeface="Lato"/>
              </a:rPr>
              <a:t>Purpose</a:t>
            </a:r>
            <a:endParaRPr>
              <a:latin typeface="Lato"/>
              <a:ea typeface="Lato"/>
              <a:cs typeface="Lato"/>
              <a:sym typeface="Lato"/>
            </a:endParaRPr>
          </a:p>
        </p:txBody>
      </p:sp>
      <p:sp>
        <p:nvSpPr>
          <p:cNvPr id="260" name="Google Shape;260;p33"/>
          <p:cNvSpPr txBox="1"/>
          <p:nvPr>
            <p:ph idx="1" type="body"/>
          </p:nvPr>
        </p:nvSpPr>
        <p:spPr>
          <a:xfrm>
            <a:off x="311700" y="1152475"/>
            <a:ext cx="51327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Lato"/>
              <a:buChar char="●"/>
            </a:pPr>
            <a:r>
              <a:rPr lang="en">
                <a:latin typeface="Lato"/>
                <a:ea typeface="Lato"/>
                <a:cs typeface="Lato"/>
                <a:sym typeface="Lato"/>
              </a:rPr>
              <a:t>This section highlights organizations and specific grants that can provide services or monetary </a:t>
            </a:r>
            <a:r>
              <a:rPr lang="en">
                <a:latin typeface="Lato"/>
                <a:ea typeface="Lato"/>
                <a:cs typeface="Lato"/>
                <a:sym typeface="Lato"/>
              </a:rPr>
              <a:t>support</a:t>
            </a:r>
            <a:r>
              <a:rPr lang="en">
                <a:latin typeface="Lato"/>
                <a:ea typeface="Lato"/>
                <a:cs typeface="Lato"/>
                <a:sym typeface="Lato"/>
              </a:rPr>
              <a:t> for development of properties as well as other services.</a:t>
            </a:r>
            <a:endParaRPr>
              <a:latin typeface="Lato"/>
              <a:ea typeface="Lato"/>
              <a:cs typeface="Lato"/>
              <a:sym typeface="Lato"/>
            </a:endParaRPr>
          </a:p>
          <a:p>
            <a:pPr indent="-342900" lvl="0" marL="457200" rtl="0" algn="l">
              <a:spcBef>
                <a:spcPts val="0"/>
              </a:spcBef>
              <a:spcAft>
                <a:spcPts val="0"/>
              </a:spcAft>
              <a:buSzPts val="1800"/>
              <a:buFont typeface="Lato"/>
              <a:buChar char="●"/>
            </a:pPr>
            <a:r>
              <a:rPr lang="en">
                <a:latin typeface="Lato"/>
                <a:ea typeface="Lato"/>
                <a:cs typeface="Lato"/>
                <a:sym typeface="Lato"/>
              </a:rPr>
              <a:t>The main goal of the resources section is to educate participants on ways to restore and maintain historic properties.</a:t>
            </a:r>
            <a:endParaRPr>
              <a:latin typeface="Lato"/>
              <a:ea typeface="Lato"/>
              <a:cs typeface="Lato"/>
              <a:sym typeface="Lato"/>
            </a:endParaRPr>
          </a:p>
        </p:txBody>
      </p:sp>
      <p:pic>
        <p:nvPicPr>
          <p:cNvPr id="261" name="Google Shape;261;p33" title="main street america.png"/>
          <p:cNvPicPr preferRelativeResize="0"/>
          <p:nvPr/>
        </p:nvPicPr>
        <p:blipFill>
          <a:blip r:embed="rId3">
            <a:alphaModFix/>
          </a:blip>
          <a:stretch>
            <a:fillRect/>
          </a:stretch>
        </p:blipFill>
        <p:spPr>
          <a:xfrm>
            <a:off x="7668025" y="4279975"/>
            <a:ext cx="1164272" cy="569200"/>
          </a:xfrm>
          <a:prstGeom prst="rect">
            <a:avLst/>
          </a:prstGeom>
          <a:noFill/>
          <a:ln>
            <a:noFill/>
          </a:ln>
        </p:spPr>
      </p:pic>
      <p:pic>
        <p:nvPicPr>
          <p:cNvPr id="262" name="Google Shape;262;p33" title="NE main st.png"/>
          <p:cNvPicPr preferRelativeResize="0"/>
          <p:nvPr/>
        </p:nvPicPr>
        <p:blipFill>
          <a:blip r:embed="rId4">
            <a:alphaModFix/>
          </a:blip>
          <a:stretch>
            <a:fillRect/>
          </a:stretch>
        </p:blipFill>
        <p:spPr>
          <a:xfrm>
            <a:off x="5879579" y="4279976"/>
            <a:ext cx="1444676" cy="569200"/>
          </a:xfrm>
          <a:prstGeom prst="rect">
            <a:avLst/>
          </a:prstGeom>
          <a:noFill/>
          <a:ln>
            <a:noFill/>
          </a:ln>
        </p:spPr>
      </p:pic>
      <p:sp>
        <p:nvSpPr>
          <p:cNvPr id="263" name="Google Shape;263;p33"/>
          <p:cNvSpPr txBox="1"/>
          <p:nvPr/>
        </p:nvSpPr>
        <p:spPr>
          <a:xfrm rot="-5400000">
            <a:off x="6367800" y="2371650"/>
            <a:ext cx="5152200" cy="400200"/>
          </a:xfrm>
          <a:prstGeom prst="rect">
            <a:avLst/>
          </a:prstGeom>
          <a:noFill/>
          <a:ln>
            <a:noFill/>
          </a:ln>
        </p:spPr>
        <p:txBody>
          <a:bodyPr anchorCtr="0" anchor="b" bIns="91425" lIns="91425" spcFirstLastPara="1" rIns="91425" wrap="square" tIns="91425">
            <a:noAutofit/>
          </a:bodyPr>
          <a:lstStyle/>
          <a:p>
            <a:pPr indent="0" lvl="0" marL="0" rtl="0" algn="ctr">
              <a:lnSpc>
                <a:spcPct val="70000"/>
              </a:lnSpc>
              <a:spcBef>
                <a:spcPts val="0"/>
              </a:spcBef>
              <a:spcAft>
                <a:spcPts val="0"/>
              </a:spcAft>
              <a:buNone/>
            </a:pPr>
            <a:r>
              <a:rPr b="1" lang="en" sz="2000">
                <a:solidFill>
                  <a:srgbClr val="BBAB97"/>
                </a:solidFill>
                <a:latin typeface="Lato"/>
                <a:ea typeface="Lato"/>
                <a:cs typeface="Lato"/>
                <a:sym typeface="Lato"/>
              </a:rPr>
              <a:t>RESOURCES &amp; FUNDING</a:t>
            </a:r>
            <a:endParaRPr b="1" sz="2000">
              <a:solidFill>
                <a:srgbClr val="BBAB97"/>
              </a:solidFill>
              <a:latin typeface="Lato"/>
              <a:ea typeface="Lato"/>
              <a:cs typeface="Lato"/>
              <a:sym typeface="Lato"/>
            </a:endParaRPr>
          </a:p>
        </p:txBody>
      </p:sp>
      <p:pic>
        <p:nvPicPr>
          <p:cNvPr id="264" name="Google Shape;264;p33"/>
          <p:cNvPicPr preferRelativeResize="0"/>
          <p:nvPr/>
        </p:nvPicPr>
        <p:blipFill>
          <a:blip r:embed="rId5">
            <a:alphaModFix/>
          </a:blip>
          <a:stretch>
            <a:fillRect/>
          </a:stretch>
        </p:blipFill>
        <p:spPr>
          <a:xfrm>
            <a:off x="5596800" y="1170125"/>
            <a:ext cx="2240144" cy="29574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ato"/>
                <a:ea typeface="Lato"/>
                <a:cs typeface="Lato"/>
                <a:sym typeface="Lato"/>
              </a:rPr>
              <a:t>Contents</a:t>
            </a:r>
            <a:endParaRPr>
              <a:latin typeface="Lato"/>
              <a:ea typeface="Lato"/>
              <a:cs typeface="Lato"/>
              <a:sym typeface="Lato"/>
            </a:endParaRPr>
          </a:p>
        </p:txBody>
      </p:sp>
      <p:sp>
        <p:nvSpPr>
          <p:cNvPr id="270" name="Google Shape;270;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Lato"/>
              <a:buChar char="●"/>
            </a:pPr>
            <a:r>
              <a:rPr lang="en">
                <a:latin typeface="Lato"/>
                <a:ea typeface="Lato"/>
                <a:cs typeface="Lato"/>
                <a:sym typeface="Lato"/>
              </a:rPr>
              <a:t>Resources</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
                <a:latin typeface="Lato"/>
                <a:ea typeface="Lato"/>
                <a:cs typeface="Lato"/>
                <a:sym typeface="Lato"/>
              </a:rPr>
              <a:t>Organizations</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
                <a:latin typeface="Lato"/>
                <a:ea typeface="Lato"/>
                <a:cs typeface="Lato"/>
                <a:sym typeface="Lato"/>
              </a:rPr>
              <a:t>Design</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
                <a:latin typeface="Lato"/>
                <a:ea typeface="Lato"/>
                <a:cs typeface="Lato"/>
                <a:sym typeface="Lato"/>
              </a:rPr>
              <a:t>Economic Vitality</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
                <a:latin typeface="Lato"/>
                <a:ea typeface="Lato"/>
                <a:cs typeface="Lato"/>
                <a:sym typeface="Lato"/>
              </a:rPr>
              <a:t>Promotion and Organization</a:t>
            </a:r>
            <a:endParaRPr>
              <a:latin typeface="Lato"/>
              <a:ea typeface="Lato"/>
              <a:cs typeface="Lato"/>
              <a:sym typeface="Lato"/>
            </a:endParaRPr>
          </a:p>
          <a:p>
            <a:pPr indent="-342900" lvl="0" marL="457200" rtl="0" algn="l">
              <a:spcBef>
                <a:spcPts val="0"/>
              </a:spcBef>
              <a:spcAft>
                <a:spcPts val="0"/>
              </a:spcAft>
              <a:buSzPts val="1800"/>
              <a:buFont typeface="Lato"/>
              <a:buChar char="●"/>
            </a:pPr>
            <a:r>
              <a:rPr lang="en">
                <a:latin typeface="Lato"/>
                <a:ea typeface="Lato"/>
                <a:cs typeface="Lato"/>
                <a:sym typeface="Lato"/>
              </a:rPr>
              <a:t>Funding</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
                <a:latin typeface="Lato"/>
                <a:ea typeface="Lato"/>
                <a:cs typeface="Lato"/>
                <a:sym typeface="Lato"/>
              </a:rPr>
              <a:t>Organizations &amp; Businesses</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
                <a:latin typeface="Lato"/>
                <a:ea typeface="Lato"/>
                <a:cs typeface="Lato"/>
                <a:sym typeface="Lato"/>
              </a:rPr>
              <a:t>Grants &amp; Programs</a:t>
            </a:r>
            <a:endParaRPr>
              <a:latin typeface="Lato"/>
              <a:ea typeface="Lato"/>
              <a:cs typeface="Lato"/>
              <a:sym typeface="Lato"/>
            </a:endParaRPr>
          </a:p>
        </p:txBody>
      </p:sp>
      <p:pic>
        <p:nvPicPr>
          <p:cNvPr id="271" name="Google Shape;271;p34" title="main street america.png"/>
          <p:cNvPicPr preferRelativeResize="0"/>
          <p:nvPr/>
        </p:nvPicPr>
        <p:blipFill>
          <a:blip r:embed="rId3">
            <a:alphaModFix/>
          </a:blip>
          <a:stretch>
            <a:fillRect/>
          </a:stretch>
        </p:blipFill>
        <p:spPr>
          <a:xfrm>
            <a:off x="7668025" y="4279975"/>
            <a:ext cx="1164272" cy="569200"/>
          </a:xfrm>
          <a:prstGeom prst="rect">
            <a:avLst/>
          </a:prstGeom>
          <a:noFill/>
          <a:ln>
            <a:noFill/>
          </a:ln>
        </p:spPr>
      </p:pic>
      <p:pic>
        <p:nvPicPr>
          <p:cNvPr id="272" name="Google Shape;272;p34" title="NE main st.png"/>
          <p:cNvPicPr preferRelativeResize="0"/>
          <p:nvPr/>
        </p:nvPicPr>
        <p:blipFill>
          <a:blip r:embed="rId4">
            <a:alphaModFix/>
          </a:blip>
          <a:stretch>
            <a:fillRect/>
          </a:stretch>
        </p:blipFill>
        <p:spPr>
          <a:xfrm>
            <a:off x="5879579" y="4279976"/>
            <a:ext cx="1444676" cy="569200"/>
          </a:xfrm>
          <a:prstGeom prst="rect">
            <a:avLst/>
          </a:prstGeom>
          <a:noFill/>
          <a:ln>
            <a:noFill/>
          </a:ln>
        </p:spPr>
      </p:pic>
      <p:sp>
        <p:nvSpPr>
          <p:cNvPr id="273" name="Google Shape;273;p34"/>
          <p:cNvSpPr txBox="1"/>
          <p:nvPr/>
        </p:nvSpPr>
        <p:spPr>
          <a:xfrm rot="-5400000">
            <a:off x="6367800" y="2375900"/>
            <a:ext cx="5152200" cy="400200"/>
          </a:xfrm>
          <a:prstGeom prst="rect">
            <a:avLst/>
          </a:prstGeom>
          <a:noFill/>
          <a:ln>
            <a:noFill/>
          </a:ln>
        </p:spPr>
        <p:txBody>
          <a:bodyPr anchorCtr="0" anchor="b" bIns="91425" lIns="91425" spcFirstLastPara="1" rIns="91425" wrap="square" tIns="91425">
            <a:noAutofit/>
          </a:bodyPr>
          <a:lstStyle/>
          <a:p>
            <a:pPr indent="0" lvl="0" marL="0" rtl="0" algn="ctr">
              <a:lnSpc>
                <a:spcPct val="70000"/>
              </a:lnSpc>
              <a:spcBef>
                <a:spcPts val="0"/>
              </a:spcBef>
              <a:spcAft>
                <a:spcPts val="0"/>
              </a:spcAft>
              <a:buNone/>
            </a:pPr>
            <a:r>
              <a:rPr b="1" lang="en" sz="2000">
                <a:solidFill>
                  <a:srgbClr val="BBAB97"/>
                </a:solidFill>
                <a:latin typeface="Lato"/>
                <a:ea typeface="Lato"/>
                <a:cs typeface="Lato"/>
                <a:sym typeface="Lato"/>
              </a:rPr>
              <a:t>RESOURCES &amp; FUNDING</a:t>
            </a:r>
            <a:endParaRPr b="1" sz="2000">
              <a:solidFill>
                <a:srgbClr val="BBAB97"/>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grpSp>
        <p:nvGrpSpPr>
          <p:cNvPr id="278" name="Google Shape;278;p35"/>
          <p:cNvGrpSpPr/>
          <p:nvPr/>
        </p:nvGrpSpPr>
        <p:grpSpPr>
          <a:xfrm>
            <a:off x="377842" y="514225"/>
            <a:ext cx="6946386" cy="2608800"/>
            <a:chOff x="2281425" y="1321025"/>
            <a:chExt cx="6044015" cy="2608800"/>
          </a:xfrm>
        </p:grpSpPr>
        <p:sp>
          <p:nvSpPr>
            <p:cNvPr id="279" name="Google Shape;279;p35"/>
            <p:cNvSpPr txBox="1"/>
            <p:nvPr/>
          </p:nvSpPr>
          <p:spPr>
            <a:xfrm>
              <a:off x="2371640" y="2313725"/>
              <a:ext cx="5953800" cy="1616100"/>
            </a:xfrm>
            <a:prstGeom prst="rect">
              <a:avLst/>
            </a:prstGeom>
            <a:noFill/>
            <a:ln>
              <a:noFill/>
            </a:ln>
          </p:spPr>
          <p:txBody>
            <a:bodyPr anchorCtr="0" anchor="t" bIns="0" lIns="0" spcFirstLastPara="1" rIns="0" wrap="square" tIns="0">
              <a:noAutofit/>
            </a:bodyPr>
            <a:lstStyle/>
            <a:p>
              <a:pPr indent="0" lvl="0" marL="0" rtl="0" algn="l">
                <a:lnSpc>
                  <a:spcPct val="70000"/>
                </a:lnSpc>
                <a:spcBef>
                  <a:spcPts val="0"/>
                </a:spcBef>
                <a:spcAft>
                  <a:spcPts val="0"/>
                </a:spcAft>
                <a:buNone/>
              </a:pPr>
              <a:r>
                <a:rPr b="1" lang="en" sz="7500">
                  <a:solidFill>
                    <a:srgbClr val="BBAB97"/>
                  </a:solidFill>
                  <a:latin typeface="Lato"/>
                  <a:ea typeface="Lato"/>
                  <a:cs typeface="Lato"/>
                  <a:sym typeface="Lato"/>
                </a:rPr>
                <a:t>PARTICIPANT</a:t>
              </a:r>
              <a:endParaRPr b="1" sz="7500">
                <a:solidFill>
                  <a:srgbClr val="BBAB97"/>
                </a:solidFill>
                <a:latin typeface="Lato"/>
                <a:ea typeface="Lato"/>
                <a:cs typeface="Lato"/>
                <a:sym typeface="Lato"/>
              </a:endParaRPr>
            </a:p>
            <a:p>
              <a:pPr indent="0" lvl="0" marL="0" rtl="0" algn="l">
                <a:lnSpc>
                  <a:spcPct val="70000"/>
                </a:lnSpc>
                <a:spcBef>
                  <a:spcPts val="0"/>
                </a:spcBef>
                <a:spcAft>
                  <a:spcPts val="0"/>
                </a:spcAft>
                <a:buNone/>
              </a:pPr>
              <a:r>
                <a:rPr b="1" lang="en" sz="7500">
                  <a:solidFill>
                    <a:srgbClr val="BBAB97"/>
                  </a:solidFill>
                  <a:latin typeface="Lato"/>
                  <a:ea typeface="Lato"/>
                  <a:cs typeface="Lato"/>
                  <a:sym typeface="Lato"/>
                </a:rPr>
                <a:t>SURVEY</a:t>
              </a:r>
              <a:endParaRPr b="1" sz="7500">
                <a:solidFill>
                  <a:srgbClr val="BBAB97"/>
                </a:solidFill>
                <a:latin typeface="Lato"/>
                <a:ea typeface="Lato"/>
                <a:cs typeface="Lato"/>
                <a:sym typeface="Lato"/>
              </a:endParaRPr>
            </a:p>
          </p:txBody>
        </p:sp>
        <p:sp>
          <p:nvSpPr>
            <p:cNvPr id="280" name="Google Shape;280;p35"/>
            <p:cNvSpPr txBox="1"/>
            <p:nvPr/>
          </p:nvSpPr>
          <p:spPr>
            <a:xfrm>
              <a:off x="2281425" y="1321025"/>
              <a:ext cx="4491000" cy="992700"/>
            </a:xfrm>
            <a:prstGeom prst="rect">
              <a:avLst/>
            </a:prstGeom>
            <a:noFill/>
            <a:ln>
              <a:noFill/>
            </a:ln>
          </p:spPr>
          <p:txBody>
            <a:bodyPr anchorCtr="0" anchor="t" bIns="91425" lIns="91425" spcFirstLastPara="1" rIns="91425" wrap="square" tIns="91425">
              <a:noAutofit/>
            </a:bodyPr>
            <a:lstStyle/>
            <a:p>
              <a:pPr indent="0" lvl="0" marL="0" rtl="0" algn="l">
                <a:lnSpc>
                  <a:spcPct val="70000"/>
                </a:lnSpc>
                <a:spcBef>
                  <a:spcPts val="0"/>
                </a:spcBef>
                <a:spcAft>
                  <a:spcPts val="0"/>
                </a:spcAft>
                <a:buNone/>
              </a:pPr>
              <a:r>
                <a:rPr lang="en" sz="7500">
                  <a:solidFill>
                    <a:srgbClr val="3C3D36"/>
                  </a:solidFill>
                  <a:latin typeface="Lato"/>
                  <a:ea typeface="Lato"/>
                  <a:cs typeface="Lato"/>
                  <a:sym typeface="Lato"/>
                </a:rPr>
                <a:t>06</a:t>
              </a:r>
              <a:endParaRPr sz="7500">
                <a:solidFill>
                  <a:srgbClr val="3C3D36"/>
                </a:solidFill>
                <a:latin typeface="Lato"/>
                <a:ea typeface="Lato"/>
                <a:cs typeface="Lato"/>
                <a:sym typeface="Lato"/>
              </a:endParaRPr>
            </a:p>
          </p:txBody>
        </p:sp>
      </p:grpSp>
      <p:pic>
        <p:nvPicPr>
          <p:cNvPr id="281" name="Google Shape;281;p35" title="main street america.png"/>
          <p:cNvPicPr preferRelativeResize="0"/>
          <p:nvPr/>
        </p:nvPicPr>
        <p:blipFill>
          <a:blip r:embed="rId3">
            <a:alphaModFix/>
          </a:blip>
          <a:stretch>
            <a:fillRect/>
          </a:stretch>
        </p:blipFill>
        <p:spPr>
          <a:xfrm>
            <a:off x="7668025" y="4279975"/>
            <a:ext cx="1164272" cy="569200"/>
          </a:xfrm>
          <a:prstGeom prst="rect">
            <a:avLst/>
          </a:prstGeom>
          <a:noFill/>
          <a:ln>
            <a:noFill/>
          </a:ln>
        </p:spPr>
      </p:pic>
      <p:pic>
        <p:nvPicPr>
          <p:cNvPr id="282" name="Google Shape;282;p35" title="NE main st.png"/>
          <p:cNvPicPr preferRelativeResize="0"/>
          <p:nvPr/>
        </p:nvPicPr>
        <p:blipFill>
          <a:blip r:embed="rId4">
            <a:alphaModFix/>
          </a:blip>
          <a:stretch>
            <a:fillRect/>
          </a:stretch>
        </p:blipFill>
        <p:spPr>
          <a:xfrm>
            <a:off x="5879579" y="4279976"/>
            <a:ext cx="1444676" cy="569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ato"/>
                <a:ea typeface="Lato"/>
                <a:cs typeface="Lato"/>
                <a:sym typeface="Lato"/>
              </a:rPr>
              <a:t>Purpose</a:t>
            </a:r>
            <a:endParaRPr>
              <a:latin typeface="Lato"/>
              <a:ea typeface="Lato"/>
              <a:cs typeface="Lato"/>
              <a:sym typeface="Lato"/>
            </a:endParaRPr>
          </a:p>
        </p:txBody>
      </p:sp>
      <p:sp>
        <p:nvSpPr>
          <p:cNvPr id="288" name="Google Shape;288;p36"/>
          <p:cNvSpPr txBox="1"/>
          <p:nvPr>
            <p:ph idx="1" type="body"/>
          </p:nvPr>
        </p:nvSpPr>
        <p:spPr>
          <a:xfrm>
            <a:off x="311700" y="1152475"/>
            <a:ext cx="51327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Lato"/>
              <a:buChar char="●"/>
            </a:pPr>
            <a:r>
              <a:rPr lang="en">
                <a:latin typeface="Lato"/>
                <a:ea typeface="Lato"/>
                <a:cs typeface="Lato"/>
                <a:sym typeface="Lato"/>
              </a:rPr>
              <a:t>The participant </a:t>
            </a:r>
            <a:r>
              <a:rPr lang="en">
                <a:latin typeface="Lato"/>
                <a:ea typeface="Lato"/>
                <a:cs typeface="Lato"/>
                <a:sym typeface="Lato"/>
              </a:rPr>
              <a:t>survey</a:t>
            </a:r>
            <a:r>
              <a:rPr lang="en">
                <a:latin typeface="Lato"/>
                <a:ea typeface="Lato"/>
                <a:cs typeface="Lato"/>
                <a:sym typeface="Lato"/>
              </a:rPr>
              <a:t> allows us to measure the success of the project based qualitative and quantitative feedback. This feedback will be featured in our final </a:t>
            </a:r>
            <a:r>
              <a:rPr lang="en">
                <a:latin typeface="Lato"/>
                <a:ea typeface="Lato"/>
                <a:cs typeface="Lato"/>
                <a:sym typeface="Lato"/>
              </a:rPr>
              <a:t>comprehensive</a:t>
            </a:r>
            <a:r>
              <a:rPr lang="en">
                <a:latin typeface="Lato"/>
                <a:ea typeface="Lato"/>
                <a:cs typeface="Lato"/>
                <a:sym typeface="Lato"/>
              </a:rPr>
              <a:t> report and will help Nebraska Main Street conduct similar programs in the future.</a:t>
            </a:r>
            <a:endParaRPr>
              <a:latin typeface="Lato"/>
              <a:ea typeface="Lato"/>
              <a:cs typeface="Lato"/>
              <a:sym typeface="Lato"/>
            </a:endParaRPr>
          </a:p>
          <a:p>
            <a:pPr indent="-342900" lvl="0" marL="457200" rtl="0" algn="l">
              <a:spcBef>
                <a:spcPts val="0"/>
              </a:spcBef>
              <a:spcAft>
                <a:spcPts val="0"/>
              </a:spcAft>
              <a:buSzPts val="1800"/>
              <a:buFont typeface="Lato"/>
              <a:buChar char="●"/>
            </a:pPr>
            <a:r>
              <a:rPr lang="en">
                <a:latin typeface="Lato"/>
                <a:ea typeface="Lato"/>
                <a:cs typeface="Lato"/>
                <a:sym typeface="Lato"/>
              </a:rPr>
              <a:t>Survey Deadline is December 1, 2025</a:t>
            </a:r>
            <a:endParaRPr>
              <a:latin typeface="Lato"/>
              <a:ea typeface="Lato"/>
              <a:cs typeface="Lato"/>
              <a:sym typeface="Lato"/>
            </a:endParaRPr>
          </a:p>
          <a:p>
            <a:pPr indent="-342900" lvl="0" marL="457200" rtl="0" algn="l">
              <a:spcBef>
                <a:spcPts val="0"/>
              </a:spcBef>
              <a:spcAft>
                <a:spcPts val="0"/>
              </a:spcAft>
              <a:buSzPts val="1800"/>
              <a:buFont typeface="Lato"/>
              <a:buChar char="●"/>
            </a:pPr>
            <a:r>
              <a:rPr lang="en" u="sng">
                <a:solidFill>
                  <a:schemeClr val="hlink"/>
                </a:solidFill>
                <a:latin typeface="Lato"/>
                <a:ea typeface="Lato"/>
                <a:cs typeface="Lato"/>
                <a:sym typeface="Lato"/>
                <a:hlinkClick r:id="rId3"/>
              </a:rPr>
              <a:t>SURVEY LINK</a:t>
            </a:r>
            <a:endParaRPr>
              <a:latin typeface="Lato"/>
              <a:ea typeface="Lato"/>
              <a:cs typeface="Lato"/>
              <a:sym typeface="Lato"/>
            </a:endParaRPr>
          </a:p>
        </p:txBody>
      </p:sp>
      <p:pic>
        <p:nvPicPr>
          <p:cNvPr id="289" name="Google Shape;289;p36" title="main street america.png"/>
          <p:cNvPicPr preferRelativeResize="0"/>
          <p:nvPr/>
        </p:nvPicPr>
        <p:blipFill>
          <a:blip r:embed="rId4">
            <a:alphaModFix/>
          </a:blip>
          <a:stretch>
            <a:fillRect/>
          </a:stretch>
        </p:blipFill>
        <p:spPr>
          <a:xfrm>
            <a:off x="7668025" y="4279975"/>
            <a:ext cx="1164272" cy="569200"/>
          </a:xfrm>
          <a:prstGeom prst="rect">
            <a:avLst/>
          </a:prstGeom>
          <a:noFill/>
          <a:ln>
            <a:noFill/>
          </a:ln>
        </p:spPr>
      </p:pic>
      <p:pic>
        <p:nvPicPr>
          <p:cNvPr id="290" name="Google Shape;290;p36" title="NE main st.png"/>
          <p:cNvPicPr preferRelativeResize="0"/>
          <p:nvPr/>
        </p:nvPicPr>
        <p:blipFill>
          <a:blip r:embed="rId5">
            <a:alphaModFix/>
          </a:blip>
          <a:stretch>
            <a:fillRect/>
          </a:stretch>
        </p:blipFill>
        <p:spPr>
          <a:xfrm>
            <a:off x="5879579" y="4279976"/>
            <a:ext cx="1444676" cy="569200"/>
          </a:xfrm>
          <a:prstGeom prst="rect">
            <a:avLst/>
          </a:prstGeom>
          <a:noFill/>
          <a:ln>
            <a:noFill/>
          </a:ln>
        </p:spPr>
      </p:pic>
      <p:sp>
        <p:nvSpPr>
          <p:cNvPr id="291" name="Google Shape;291;p36"/>
          <p:cNvSpPr txBox="1"/>
          <p:nvPr/>
        </p:nvSpPr>
        <p:spPr>
          <a:xfrm rot="-5400000">
            <a:off x="6367800" y="2371650"/>
            <a:ext cx="5152200" cy="400200"/>
          </a:xfrm>
          <a:prstGeom prst="rect">
            <a:avLst/>
          </a:prstGeom>
          <a:noFill/>
          <a:ln>
            <a:noFill/>
          </a:ln>
        </p:spPr>
        <p:txBody>
          <a:bodyPr anchorCtr="0" anchor="b" bIns="91425" lIns="91425" spcFirstLastPara="1" rIns="91425" wrap="square" tIns="91425">
            <a:noAutofit/>
          </a:bodyPr>
          <a:lstStyle/>
          <a:p>
            <a:pPr indent="0" lvl="0" marL="0" rtl="0" algn="ctr">
              <a:lnSpc>
                <a:spcPct val="70000"/>
              </a:lnSpc>
              <a:spcBef>
                <a:spcPts val="0"/>
              </a:spcBef>
              <a:spcAft>
                <a:spcPts val="0"/>
              </a:spcAft>
              <a:buNone/>
            </a:pPr>
            <a:r>
              <a:rPr b="1" lang="en" sz="2000">
                <a:solidFill>
                  <a:srgbClr val="BBAB97"/>
                </a:solidFill>
                <a:latin typeface="Lato"/>
                <a:ea typeface="Lato"/>
                <a:cs typeface="Lato"/>
                <a:sym typeface="Lato"/>
              </a:rPr>
              <a:t>PARTICIPANT SURVEY</a:t>
            </a:r>
            <a:endParaRPr b="1" sz="2000">
              <a:solidFill>
                <a:srgbClr val="BBAB97"/>
              </a:solidFill>
              <a:latin typeface="Lato"/>
              <a:ea typeface="Lato"/>
              <a:cs typeface="Lato"/>
              <a:sym typeface="Lato"/>
            </a:endParaRPr>
          </a:p>
        </p:txBody>
      </p:sp>
      <p:pic>
        <p:nvPicPr>
          <p:cNvPr id="292" name="Google Shape;292;p36"/>
          <p:cNvPicPr preferRelativeResize="0"/>
          <p:nvPr/>
        </p:nvPicPr>
        <p:blipFill>
          <a:blip r:embed="rId6">
            <a:alphaModFix/>
          </a:blip>
          <a:stretch>
            <a:fillRect/>
          </a:stretch>
        </p:blipFill>
        <p:spPr>
          <a:xfrm>
            <a:off x="5596800" y="1170125"/>
            <a:ext cx="2319979" cy="29574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6" name="Shape 296"/>
        <p:cNvGrpSpPr/>
        <p:nvPr/>
      </p:nvGrpSpPr>
      <p:grpSpPr>
        <a:xfrm>
          <a:off x="0" y="0"/>
          <a:ext cx="0" cy="0"/>
          <a:chOff x="0" y="0"/>
          <a:chExt cx="0" cy="0"/>
        </a:xfrm>
      </p:grpSpPr>
      <p:sp>
        <p:nvSpPr>
          <p:cNvPr id="297" name="Google Shape;297;p37"/>
          <p:cNvSpPr txBox="1"/>
          <p:nvPr>
            <p:ph idx="1" type="subTitle"/>
          </p:nvPr>
        </p:nvSpPr>
        <p:spPr>
          <a:xfrm>
            <a:off x="1685825" y="1857850"/>
            <a:ext cx="6046500" cy="17688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i="1" lang="en" sz="1200">
                <a:latin typeface="Montserrat"/>
                <a:ea typeface="Montserrat"/>
                <a:cs typeface="Montserrat"/>
                <a:sym typeface="Montserrat"/>
              </a:rPr>
              <a:t>This material was produced with assistance from the Historic Preservation Fund, administered by the National Park Service, Department of the Interior under Grant Number P23AF01076 and P24AF01925. Any opinions, findings, and conclusions or recommendations expressed in this material are those of the author(s) and do not necessarily reflect the views of the Department of the Interior.</a:t>
            </a:r>
            <a:endParaRPr i="1" sz="1200">
              <a:latin typeface="Montserrat"/>
              <a:ea typeface="Montserrat"/>
              <a:cs typeface="Montserrat"/>
              <a:sym typeface="Montserrat"/>
            </a:endParaRPr>
          </a:p>
        </p:txBody>
      </p:sp>
      <p:pic>
        <p:nvPicPr>
          <p:cNvPr id="298" name="Google Shape;298;p37" title="main street america.png"/>
          <p:cNvPicPr preferRelativeResize="0"/>
          <p:nvPr/>
        </p:nvPicPr>
        <p:blipFill>
          <a:blip r:embed="rId3">
            <a:alphaModFix/>
          </a:blip>
          <a:stretch>
            <a:fillRect/>
          </a:stretch>
        </p:blipFill>
        <p:spPr>
          <a:xfrm>
            <a:off x="7668025" y="4279975"/>
            <a:ext cx="1164272" cy="569200"/>
          </a:xfrm>
          <a:prstGeom prst="rect">
            <a:avLst/>
          </a:prstGeom>
          <a:noFill/>
          <a:ln>
            <a:noFill/>
          </a:ln>
        </p:spPr>
      </p:pic>
      <p:pic>
        <p:nvPicPr>
          <p:cNvPr id="299" name="Google Shape;299;p37" title="NE main st.png"/>
          <p:cNvPicPr preferRelativeResize="0"/>
          <p:nvPr/>
        </p:nvPicPr>
        <p:blipFill>
          <a:blip r:embed="rId4">
            <a:alphaModFix/>
          </a:blip>
          <a:stretch>
            <a:fillRect/>
          </a:stretch>
        </p:blipFill>
        <p:spPr>
          <a:xfrm>
            <a:off x="5879579" y="4279976"/>
            <a:ext cx="1444676" cy="569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grpSp>
        <p:nvGrpSpPr>
          <p:cNvPr id="87" name="Google Shape;87;p15"/>
          <p:cNvGrpSpPr/>
          <p:nvPr/>
        </p:nvGrpSpPr>
        <p:grpSpPr>
          <a:xfrm>
            <a:off x="377842" y="514225"/>
            <a:ext cx="5161506" cy="2608800"/>
            <a:chOff x="2281425" y="1321025"/>
            <a:chExt cx="4491000" cy="2608800"/>
          </a:xfrm>
        </p:grpSpPr>
        <p:sp>
          <p:nvSpPr>
            <p:cNvPr id="88" name="Google Shape;88;p15"/>
            <p:cNvSpPr txBox="1"/>
            <p:nvPr/>
          </p:nvSpPr>
          <p:spPr>
            <a:xfrm>
              <a:off x="2371650" y="2313725"/>
              <a:ext cx="4400700" cy="1616100"/>
            </a:xfrm>
            <a:prstGeom prst="rect">
              <a:avLst/>
            </a:prstGeom>
            <a:noFill/>
            <a:ln>
              <a:noFill/>
            </a:ln>
          </p:spPr>
          <p:txBody>
            <a:bodyPr anchorCtr="0" anchor="t" bIns="0" lIns="0" spcFirstLastPara="1" rIns="0" wrap="square" tIns="0">
              <a:noAutofit/>
            </a:bodyPr>
            <a:lstStyle/>
            <a:p>
              <a:pPr indent="0" lvl="0" marL="0" rtl="0" algn="l">
                <a:lnSpc>
                  <a:spcPct val="70000"/>
                </a:lnSpc>
                <a:spcBef>
                  <a:spcPts val="0"/>
                </a:spcBef>
                <a:spcAft>
                  <a:spcPts val="0"/>
                </a:spcAft>
                <a:buNone/>
              </a:pPr>
              <a:r>
                <a:rPr b="1" lang="en" sz="7500">
                  <a:solidFill>
                    <a:srgbClr val="BBAB97"/>
                  </a:solidFill>
                  <a:latin typeface="Lato"/>
                  <a:ea typeface="Lato"/>
                  <a:cs typeface="Lato"/>
                  <a:sym typeface="Lato"/>
                </a:rPr>
                <a:t>BUILDING</a:t>
              </a:r>
              <a:endParaRPr b="1" sz="7500">
                <a:solidFill>
                  <a:srgbClr val="BBAB97"/>
                </a:solidFill>
                <a:latin typeface="Lato"/>
                <a:ea typeface="Lato"/>
                <a:cs typeface="Lato"/>
                <a:sym typeface="Lato"/>
              </a:endParaRPr>
            </a:p>
            <a:p>
              <a:pPr indent="0" lvl="0" marL="0" rtl="0" algn="l">
                <a:lnSpc>
                  <a:spcPct val="70000"/>
                </a:lnSpc>
                <a:spcBef>
                  <a:spcPts val="0"/>
                </a:spcBef>
                <a:spcAft>
                  <a:spcPts val="0"/>
                </a:spcAft>
                <a:buNone/>
              </a:pPr>
              <a:r>
                <a:rPr b="1" lang="en" sz="7500">
                  <a:solidFill>
                    <a:srgbClr val="BBAB97"/>
                  </a:solidFill>
                  <a:latin typeface="Lato"/>
                  <a:ea typeface="Lato"/>
                  <a:cs typeface="Lato"/>
                  <a:sym typeface="Lato"/>
                </a:rPr>
                <a:t>SURVEY</a:t>
              </a:r>
              <a:endParaRPr b="1" sz="7500">
                <a:solidFill>
                  <a:srgbClr val="BBAB97"/>
                </a:solidFill>
                <a:latin typeface="Lato"/>
                <a:ea typeface="Lato"/>
                <a:cs typeface="Lato"/>
                <a:sym typeface="Lato"/>
              </a:endParaRPr>
            </a:p>
          </p:txBody>
        </p:sp>
        <p:sp>
          <p:nvSpPr>
            <p:cNvPr id="89" name="Google Shape;89;p15"/>
            <p:cNvSpPr txBox="1"/>
            <p:nvPr/>
          </p:nvSpPr>
          <p:spPr>
            <a:xfrm>
              <a:off x="2281425" y="1321025"/>
              <a:ext cx="4491000" cy="992700"/>
            </a:xfrm>
            <a:prstGeom prst="rect">
              <a:avLst/>
            </a:prstGeom>
            <a:noFill/>
            <a:ln>
              <a:noFill/>
            </a:ln>
          </p:spPr>
          <p:txBody>
            <a:bodyPr anchorCtr="0" anchor="t" bIns="91425" lIns="91425" spcFirstLastPara="1" rIns="91425" wrap="square" tIns="91425">
              <a:noAutofit/>
            </a:bodyPr>
            <a:lstStyle/>
            <a:p>
              <a:pPr indent="0" lvl="0" marL="0" rtl="0" algn="l">
                <a:lnSpc>
                  <a:spcPct val="70000"/>
                </a:lnSpc>
                <a:spcBef>
                  <a:spcPts val="0"/>
                </a:spcBef>
                <a:spcAft>
                  <a:spcPts val="0"/>
                </a:spcAft>
                <a:buNone/>
              </a:pPr>
              <a:r>
                <a:rPr lang="en" sz="7500">
                  <a:solidFill>
                    <a:srgbClr val="3C3D36"/>
                  </a:solidFill>
                  <a:latin typeface="Lato"/>
                  <a:ea typeface="Lato"/>
                  <a:cs typeface="Lato"/>
                  <a:sym typeface="Lato"/>
                </a:rPr>
                <a:t>01</a:t>
              </a:r>
              <a:endParaRPr sz="7500">
                <a:solidFill>
                  <a:srgbClr val="3C3D36"/>
                </a:solidFill>
                <a:latin typeface="Lato"/>
                <a:ea typeface="Lato"/>
                <a:cs typeface="Lato"/>
                <a:sym typeface="Lato"/>
              </a:endParaRPr>
            </a:p>
          </p:txBody>
        </p:sp>
      </p:grpSp>
      <p:pic>
        <p:nvPicPr>
          <p:cNvPr id="90" name="Google Shape;90;p15" title="main street america.png"/>
          <p:cNvPicPr preferRelativeResize="0"/>
          <p:nvPr/>
        </p:nvPicPr>
        <p:blipFill>
          <a:blip r:embed="rId3">
            <a:alphaModFix/>
          </a:blip>
          <a:stretch>
            <a:fillRect/>
          </a:stretch>
        </p:blipFill>
        <p:spPr>
          <a:xfrm>
            <a:off x="7668025" y="4279975"/>
            <a:ext cx="1164272" cy="569200"/>
          </a:xfrm>
          <a:prstGeom prst="rect">
            <a:avLst/>
          </a:prstGeom>
          <a:noFill/>
          <a:ln>
            <a:noFill/>
          </a:ln>
        </p:spPr>
      </p:pic>
      <p:pic>
        <p:nvPicPr>
          <p:cNvPr id="91" name="Google Shape;91;p15" title="NE main st.png"/>
          <p:cNvPicPr preferRelativeResize="0"/>
          <p:nvPr/>
        </p:nvPicPr>
        <p:blipFill>
          <a:blip r:embed="rId4">
            <a:alphaModFix/>
          </a:blip>
          <a:stretch>
            <a:fillRect/>
          </a:stretch>
        </p:blipFill>
        <p:spPr>
          <a:xfrm>
            <a:off x="5879579" y="4279976"/>
            <a:ext cx="1444676" cy="569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ato"/>
                <a:ea typeface="Lato"/>
                <a:cs typeface="Lato"/>
                <a:sym typeface="Lato"/>
              </a:rPr>
              <a:t>Purpose</a:t>
            </a:r>
            <a:endParaRPr>
              <a:latin typeface="Lato"/>
              <a:ea typeface="Lato"/>
              <a:cs typeface="Lato"/>
              <a:sym typeface="Lato"/>
            </a:endParaRPr>
          </a:p>
        </p:txBody>
      </p:sp>
      <p:sp>
        <p:nvSpPr>
          <p:cNvPr id="97" name="Google Shape;97;p16"/>
          <p:cNvSpPr txBox="1"/>
          <p:nvPr>
            <p:ph idx="1" type="body"/>
          </p:nvPr>
        </p:nvSpPr>
        <p:spPr>
          <a:xfrm>
            <a:off x="311700" y="1152475"/>
            <a:ext cx="51327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Lato"/>
              <a:buChar char="●"/>
            </a:pPr>
            <a:r>
              <a:rPr lang="en">
                <a:latin typeface="Lato"/>
                <a:ea typeface="Lato"/>
                <a:cs typeface="Lato"/>
                <a:sym typeface="Lato"/>
              </a:rPr>
              <a:t>The purpose of this section is to better understand the condition and context of the building.</a:t>
            </a:r>
            <a:endParaRPr>
              <a:latin typeface="Lato"/>
              <a:ea typeface="Lato"/>
              <a:cs typeface="Lato"/>
              <a:sym typeface="Lato"/>
            </a:endParaRPr>
          </a:p>
        </p:txBody>
      </p:sp>
      <p:pic>
        <p:nvPicPr>
          <p:cNvPr id="98" name="Google Shape;98;p16" title="main street america.png"/>
          <p:cNvPicPr preferRelativeResize="0"/>
          <p:nvPr/>
        </p:nvPicPr>
        <p:blipFill>
          <a:blip r:embed="rId3">
            <a:alphaModFix/>
          </a:blip>
          <a:stretch>
            <a:fillRect/>
          </a:stretch>
        </p:blipFill>
        <p:spPr>
          <a:xfrm>
            <a:off x="7668025" y="4279975"/>
            <a:ext cx="1164272" cy="569200"/>
          </a:xfrm>
          <a:prstGeom prst="rect">
            <a:avLst/>
          </a:prstGeom>
          <a:noFill/>
          <a:ln>
            <a:noFill/>
          </a:ln>
        </p:spPr>
      </p:pic>
      <p:pic>
        <p:nvPicPr>
          <p:cNvPr id="99" name="Google Shape;99;p16" title="NE main st.png"/>
          <p:cNvPicPr preferRelativeResize="0"/>
          <p:nvPr/>
        </p:nvPicPr>
        <p:blipFill>
          <a:blip r:embed="rId4">
            <a:alphaModFix/>
          </a:blip>
          <a:stretch>
            <a:fillRect/>
          </a:stretch>
        </p:blipFill>
        <p:spPr>
          <a:xfrm>
            <a:off x="5879579" y="4279976"/>
            <a:ext cx="1444676" cy="569200"/>
          </a:xfrm>
          <a:prstGeom prst="rect">
            <a:avLst/>
          </a:prstGeom>
          <a:noFill/>
          <a:ln>
            <a:noFill/>
          </a:ln>
        </p:spPr>
      </p:pic>
      <p:sp>
        <p:nvSpPr>
          <p:cNvPr id="100" name="Google Shape;100;p16"/>
          <p:cNvSpPr txBox="1"/>
          <p:nvPr/>
        </p:nvSpPr>
        <p:spPr>
          <a:xfrm rot="-5400000">
            <a:off x="6367800" y="2371650"/>
            <a:ext cx="5152200" cy="400200"/>
          </a:xfrm>
          <a:prstGeom prst="rect">
            <a:avLst/>
          </a:prstGeom>
          <a:noFill/>
          <a:ln>
            <a:noFill/>
          </a:ln>
        </p:spPr>
        <p:txBody>
          <a:bodyPr anchorCtr="0" anchor="b" bIns="91425" lIns="91425" spcFirstLastPara="1" rIns="91425" wrap="square" tIns="91425">
            <a:noAutofit/>
          </a:bodyPr>
          <a:lstStyle/>
          <a:p>
            <a:pPr indent="0" lvl="0" marL="0" rtl="0" algn="ctr">
              <a:lnSpc>
                <a:spcPct val="70000"/>
              </a:lnSpc>
              <a:spcBef>
                <a:spcPts val="0"/>
              </a:spcBef>
              <a:spcAft>
                <a:spcPts val="0"/>
              </a:spcAft>
              <a:buNone/>
            </a:pPr>
            <a:r>
              <a:rPr b="1" lang="en" sz="2000">
                <a:solidFill>
                  <a:srgbClr val="BBAB97"/>
                </a:solidFill>
                <a:latin typeface="Lato"/>
                <a:ea typeface="Lato"/>
                <a:cs typeface="Lato"/>
                <a:sym typeface="Lato"/>
              </a:rPr>
              <a:t>BUILDING SURVEY</a:t>
            </a:r>
            <a:endParaRPr b="1" sz="2000">
              <a:solidFill>
                <a:srgbClr val="BBAB97"/>
              </a:solidFill>
              <a:latin typeface="Lato"/>
              <a:ea typeface="Lato"/>
              <a:cs typeface="Lato"/>
              <a:sym typeface="Lato"/>
            </a:endParaRPr>
          </a:p>
        </p:txBody>
      </p:sp>
      <p:pic>
        <p:nvPicPr>
          <p:cNvPr id="101" name="Google Shape;101;p16"/>
          <p:cNvPicPr preferRelativeResize="0"/>
          <p:nvPr/>
        </p:nvPicPr>
        <p:blipFill>
          <a:blip r:embed="rId5">
            <a:alphaModFix/>
          </a:blip>
          <a:stretch>
            <a:fillRect/>
          </a:stretch>
        </p:blipFill>
        <p:spPr>
          <a:xfrm>
            <a:off x="5854400" y="1152475"/>
            <a:ext cx="2295633" cy="295046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ato"/>
                <a:ea typeface="Lato"/>
                <a:cs typeface="Lato"/>
                <a:sym typeface="Lato"/>
              </a:rPr>
              <a:t>Contents</a:t>
            </a:r>
            <a:endParaRPr>
              <a:latin typeface="Lato"/>
              <a:ea typeface="Lato"/>
              <a:cs typeface="Lato"/>
              <a:sym typeface="Lato"/>
            </a:endParaRPr>
          </a:p>
        </p:txBody>
      </p:sp>
      <p:sp>
        <p:nvSpPr>
          <p:cNvPr id="107" name="Google Shape;107;p17"/>
          <p:cNvSpPr txBox="1"/>
          <p:nvPr>
            <p:ph idx="1" type="body"/>
          </p:nvPr>
        </p:nvSpPr>
        <p:spPr>
          <a:xfrm>
            <a:off x="311700" y="1152475"/>
            <a:ext cx="84321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Lato"/>
              <a:buChar char="●"/>
            </a:pPr>
            <a:r>
              <a:rPr lang="en">
                <a:latin typeface="Lato"/>
                <a:ea typeface="Lato"/>
                <a:cs typeface="Lato"/>
                <a:sym typeface="Lato"/>
              </a:rPr>
              <a:t>Building History</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
                <a:latin typeface="Lato"/>
                <a:ea typeface="Lato"/>
                <a:cs typeface="Lato"/>
                <a:sym typeface="Lato"/>
              </a:rPr>
              <a:t>General history of the building and area based on newspaper articles, </a:t>
            </a:r>
            <a:r>
              <a:rPr lang="en">
                <a:latin typeface="Lato"/>
                <a:ea typeface="Lato"/>
                <a:cs typeface="Lato"/>
                <a:sym typeface="Lato"/>
              </a:rPr>
              <a:t>local</a:t>
            </a:r>
            <a:r>
              <a:rPr lang="en">
                <a:latin typeface="Lato"/>
                <a:ea typeface="Lato"/>
                <a:cs typeface="Lato"/>
                <a:sym typeface="Lato"/>
              </a:rPr>
              <a:t> historical societies, or other local websites.</a:t>
            </a:r>
            <a:endParaRPr>
              <a:latin typeface="Lato"/>
              <a:ea typeface="Lato"/>
              <a:cs typeface="Lato"/>
              <a:sym typeface="Lato"/>
            </a:endParaRPr>
          </a:p>
          <a:p>
            <a:pPr indent="-342900" lvl="0" marL="457200" rtl="0" algn="l">
              <a:spcBef>
                <a:spcPts val="0"/>
              </a:spcBef>
              <a:spcAft>
                <a:spcPts val="0"/>
              </a:spcAft>
              <a:buSzPts val="1800"/>
              <a:buFont typeface="Lato"/>
              <a:buChar char="●"/>
            </a:pPr>
            <a:r>
              <a:rPr lang="en">
                <a:latin typeface="Lato"/>
                <a:ea typeface="Lato"/>
                <a:cs typeface="Lato"/>
                <a:sym typeface="Lato"/>
              </a:rPr>
              <a:t>Survey</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
                <a:latin typeface="Lato"/>
                <a:ea typeface="Lato"/>
                <a:cs typeface="Lato"/>
                <a:sym typeface="Lato"/>
              </a:rPr>
              <a:t>Results from the field survey including goals, previous </a:t>
            </a:r>
            <a:r>
              <a:rPr lang="en">
                <a:latin typeface="Lato"/>
                <a:ea typeface="Lato"/>
                <a:cs typeface="Lato"/>
                <a:sym typeface="Lato"/>
              </a:rPr>
              <a:t>efforts</a:t>
            </a:r>
            <a:r>
              <a:rPr lang="en">
                <a:latin typeface="Lato"/>
                <a:ea typeface="Lato"/>
                <a:cs typeface="Lato"/>
                <a:sym typeface="Lato"/>
              </a:rPr>
              <a:t>, concerns, vacancy description, and damage. Additionally, conditions such as utilities and fire safety  are ranked and described. Finally, the building’s </a:t>
            </a:r>
            <a:r>
              <a:rPr lang="en">
                <a:latin typeface="Lato"/>
                <a:ea typeface="Lato"/>
                <a:cs typeface="Lato"/>
                <a:sym typeface="Lato"/>
              </a:rPr>
              <a:t>historical</a:t>
            </a:r>
            <a:r>
              <a:rPr lang="en">
                <a:latin typeface="Lato"/>
                <a:ea typeface="Lato"/>
                <a:cs typeface="Lato"/>
                <a:sym typeface="Lato"/>
              </a:rPr>
              <a:t> significance is described. Most buildings are in a historic district, or are old enough to be considered local landmarks. </a:t>
            </a:r>
            <a:endParaRPr>
              <a:latin typeface="Lato"/>
              <a:ea typeface="Lato"/>
              <a:cs typeface="Lato"/>
              <a:sym typeface="Lato"/>
            </a:endParaRPr>
          </a:p>
        </p:txBody>
      </p:sp>
      <p:pic>
        <p:nvPicPr>
          <p:cNvPr id="108" name="Google Shape;108;p17" title="main street america.png"/>
          <p:cNvPicPr preferRelativeResize="0"/>
          <p:nvPr/>
        </p:nvPicPr>
        <p:blipFill>
          <a:blip r:embed="rId3">
            <a:alphaModFix/>
          </a:blip>
          <a:stretch>
            <a:fillRect/>
          </a:stretch>
        </p:blipFill>
        <p:spPr>
          <a:xfrm>
            <a:off x="7668025" y="4279975"/>
            <a:ext cx="1164272" cy="569200"/>
          </a:xfrm>
          <a:prstGeom prst="rect">
            <a:avLst/>
          </a:prstGeom>
          <a:noFill/>
          <a:ln>
            <a:noFill/>
          </a:ln>
        </p:spPr>
      </p:pic>
      <p:pic>
        <p:nvPicPr>
          <p:cNvPr id="109" name="Google Shape;109;p17" title="NE main st.png"/>
          <p:cNvPicPr preferRelativeResize="0"/>
          <p:nvPr/>
        </p:nvPicPr>
        <p:blipFill>
          <a:blip r:embed="rId4">
            <a:alphaModFix/>
          </a:blip>
          <a:stretch>
            <a:fillRect/>
          </a:stretch>
        </p:blipFill>
        <p:spPr>
          <a:xfrm>
            <a:off x="5879579" y="4279976"/>
            <a:ext cx="1444676" cy="569200"/>
          </a:xfrm>
          <a:prstGeom prst="rect">
            <a:avLst/>
          </a:prstGeom>
          <a:noFill/>
          <a:ln>
            <a:noFill/>
          </a:ln>
        </p:spPr>
      </p:pic>
      <p:sp>
        <p:nvSpPr>
          <p:cNvPr id="110" name="Google Shape;110;p17"/>
          <p:cNvSpPr txBox="1"/>
          <p:nvPr/>
        </p:nvSpPr>
        <p:spPr>
          <a:xfrm rot="-5400000">
            <a:off x="6367800" y="2375900"/>
            <a:ext cx="5152200" cy="400200"/>
          </a:xfrm>
          <a:prstGeom prst="rect">
            <a:avLst/>
          </a:prstGeom>
          <a:noFill/>
          <a:ln>
            <a:noFill/>
          </a:ln>
        </p:spPr>
        <p:txBody>
          <a:bodyPr anchorCtr="0" anchor="b" bIns="91425" lIns="91425" spcFirstLastPara="1" rIns="91425" wrap="square" tIns="91425">
            <a:noAutofit/>
          </a:bodyPr>
          <a:lstStyle/>
          <a:p>
            <a:pPr indent="0" lvl="0" marL="0" rtl="0" algn="ctr">
              <a:lnSpc>
                <a:spcPct val="70000"/>
              </a:lnSpc>
              <a:spcBef>
                <a:spcPts val="0"/>
              </a:spcBef>
              <a:spcAft>
                <a:spcPts val="0"/>
              </a:spcAft>
              <a:buNone/>
            </a:pPr>
            <a:r>
              <a:rPr b="1" lang="en" sz="2000">
                <a:solidFill>
                  <a:srgbClr val="BBAB97"/>
                </a:solidFill>
                <a:latin typeface="Lato"/>
                <a:ea typeface="Lato"/>
                <a:cs typeface="Lato"/>
                <a:sym typeface="Lato"/>
              </a:rPr>
              <a:t>BUILDING SURVEY</a:t>
            </a:r>
            <a:endParaRPr b="1" sz="2000">
              <a:solidFill>
                <a:srgbClr val="BBAB97"/>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grpSp>
        <p:nvGrpSpPr>
          <p:cNvPr id="115" name="Google Shape;115;p18"/>
          <p:cNvGrpSpPr/>
          <p:nvPr/>
        </p:nvGrpSpPr>
        <p:grpSpPr>
          <a:xfrm>
            <a:off x="377842" y="514225"/>
            <a:ext cx="6615043" cy="2608800"/>
            <a:chOff x="2281425" y="1321025"/>
            <a:chExt cx="5755714" cy="2608800"/>
          </a:xfrm>
        </p:grpSpPr>
        <p:sp>
          <p:nvSpPr>
            <p:cNvPr id="116" name="Google Shape;116;p18"/>
            <p:cNvSpPr txBox="1"/>
            <p:nvPr/>
          </p:nvSpPr>
          <p:spPr>
            <a:xfrm>
              <a:off x="2371639" y="2313725"/>
              <a:ext cx="5665500" cy="1616100"/>
            </a:xfrm>
            <a:prstGeom prst="rect">
              <a:avLst/>
            </a:prstGeom>
            <a:noFill/>
            <a:ln>
              <a:noFill/>
            </a:ln>
          </p:spPr>
          <p:txBody>
            <a:bodyPr anchorCtr="0" anchor="t" bIns="0" lIns="0" spcFirstLastPara="1" rIns="0" wrap="square" tIns="0">
              <a:noAutofit/>
            </a:bodyPr>
            <a:lstStyle/>
            <a:p>
              <a:pPr indent="0" lvl="0" marL="0" rtl="0" algn="l">
                <a:lnSpc>
                  <a:spcPct val="70000"/>
                </a:lnSpc>
                <a:spcBef>
                  <a:spcPts val="0"/>
                </a:spcBef>
                <a:spcAft>
                  <a:spcPts val="0"/>
                </a:spcAft>
                <a:buNone/>
              </a:pPr>
              <a:r>
                <a:rPr b="1" lang="en" sz="7500">
                  <a:solidFill>
                    <a:srgbClr val="BBAB97"/>
                  </a:solidFill>
                  <a:latin typeface="Lato"/>
                  <a:ea typeface="Lato"/>
                  <a:cs typeface="Lato"/>
                  <a:sym typeface="Lato"/>
                </a:rPr>
                <a:t>DESIGN</a:t>
              </a:r>
              <a:endParaRPr b="1" sz="7500">
                <a:solidFill>
                  <a:srgbClr val="BBAB97"/>
                </a:solidFill>
                <a:latin typeface="Lato"/>
                <a:ea typeface="Lato"/>
                <a:cs typeface="Lato"/>
                <a:sym typeface="Lato"/>
              </a:endParaRPr>
            </a:p>
            <a:p>
              <a:pPr indent="0" lvl="0" marL="0" rtl="0" algn="l">
                <a:lnSpc>
                  <a:spcPct val="70000"/>
                </a:lnSpc>
                <a:spcBef>
                  <a:spcPts val="0"/>
                </a:spcBef>
                <a:spcAft>
                  <a:spcPts val="0"/>
                </a:spcAft>
                <a:buNone/>
              </a:pPr>
              <a:r>
                <a:rPr b="1" lang="en" sz="7500">
                  <a:solidFill>
                    <a:srgbClr val="BBAB97"/>
                  </a:solidFill>
                  <a:latin typeface="Lato"/>
                  <a:ea typeface="Lato"/>
                  <a:cs typeface="Lato"/>
                  <a:sym typeface="Lato"/>
                </a:rPr>
                <a:t>EDUCATION</a:t>
              </a:r>
              <a:endParaRPr b="1" sz="7500">
                <a:solidFill>
                  <a:srgbClr val="BBAB97"/>
                </a:solidFill>
                <a:latin typeface="Lato"/>
                <a:ea typeface="Lato"/>
                <a:cs typeface="Lato"/>
                <a:sym typeface="Lato"/>
              </a:endParaRPr>
            </a:p>
          </p:txBody>
        </p:sp>
        <p:sp>
          <p:nvSpPr>
            <p:cNvPr id="117" name="Google Shape;117;p18"/>
            <p:cNvSpPr txBox="1"/>
            <p:nvPr/>
          </p:nvSpPr>
          <p:spPr>
            <a:xfrm>
              <a:off x="2281425" y="1321025"/>
              <a:ext cx="4491000" cy="992700"/>
            </a:xfrm>
            <a:prstGeom prst="rect">
              <a:avLst/>
            </a:prstGeom>
            <a:noFill/>
            <a:ln>
              <a:noFill/>
            </a:ln>
          </p:spPr>
          <p:txBody>
            <a:bodyPr anchorCtr="0" anchor="t" bIns="91425" lIns="91425" spcFirstLastPara="1" rIns="91425" wrap="square" tIns="91425">
              <a:noAutofit/>
            </a:bodyPr>
            <a:lstStyle/>
            <a:p>
              <a:pPr indent="0" lvl="0" marL="0" rtl="0" algn="l">
                <a:lnSpc>
                  <a:spcPct val="70000"/>
                </a:lnSpc>
                <a:spcBef>
                  <a:spcPts val="0"/>
                </a:spcBef>
                <a:spcAft>
                  <a:spcPts val="0"/>
                </a:spcAft>
                <a:buNone/>
              </a:pPr>
              <a:r>
                <a:rPr lang="en" sz="7500">
                  <a:solidFill>
                    <a:srgbClr val="3C3D36"/>
                  </a:solidFill>
                  <a:latin typeface="Lato"/>
                  <a:ea typeface="Lato"/>
                  <a:cs typeface="Lato"/>
                  <a:sym typeface="Lato"/>
                </a:rPr>
                <a:t>02</a:t>
              </a:r>
              <a:endParaRPr sz="7500">
                <a:solidFill>
                  <a:srgbClr val="3C3D36"/>
                </a:solidFill>
                <a:latin typeface="Lato"/>
                <a:ea typeface="Lato"/>
                <a:cs typeface="Lato"/>
                <a:sym typeface="Lato"/>
              </a:endParaRPr>
            </a:p>
          </p:txBody>
        </p:sp>
      </p:grpSp>
      <p:pic>
        <p:nvPicPr>
          <p:cNvPr id="118" name="Google Shape;118;p18" title="main street america.png"/>
          <p:cNvPicPr preferRelativeResize="0"/>
          <p:nvPr/>
        </p:nvPicPr>
        <p:blipFill>
          <a:blip r:embed="rId3">
            <a:alphaModFix/>
          </a:blip>
          <a:stretch>
            <a:fillRect/>
          </a:stretch>
        </p:blipFill>
        <p:spPr>
          <a:xfrm>
            <a:off x="7668025" y="4279975"/>
            <a:ext cx="1164272" cy="569200"/>
          </a:xfrm>
          <a:prstGeom prst="rect">
            <a:avLst/>
          </a:prstGeom>
          <a:noFill/>
          <a:ln>
            <a:noFill/>
          </a:ln>
        </p:spPr>
      </p:pic>
      <p:pic>
        <p:nvPicPr>
          <p:cNvPr id="119" name="Google Shape;119;p18" title="NE main st.png"/>
          <p:cNvPicPr preferRelativeResize="0"/>
          <p:nvPr/>
        </p:nvPicPr>
        <p:blipFill>
          <a:blip r:embed="rId4">
            <a:alphaModFix/>
          </a:blip>
          <a:stretch>
            <a:fillRect/>
          </a:stretch>
        </p:blipFill>
        <p:spPr>
          <a:xfrm>
            <a:off x="5879579" y="4279976"/>
            <a:ext cx="1444676" cy="569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ato"/>
                <a:ea typeface="Lato"/>
                <a:cs typeface="Lato"/>
                <a:sym typeface="Lato"/>
              </a:rPr>
              <a:t>Purpose</a:t>
            </a:r>
            <a:endParaRPr>
              <a:latin typeface="Lato"/>
              <a:ea typeface="Lato"/>
              <a:cs typeface="Lato"/>
              <a:sym typeface="Lato"/>
            </a:endParaRPr>
          </a:p>
        </p:txBody>
      </p:sp>
      <p:sp>
        <p:nvSpPr>
          <p:cNvPr id="125" name="Google Shape;125;p19"/>
          <p:cNvSpPr txBox="1"/>
          <p:nvPr>
            <p:ph idx="1" type="body"/>
          </p:nvPr>
        </p:nvSpPr>
        <p:spPr>
          <a:xfrm>
            <a:off x="311700" y="1152475"/>
            <a:ext cx="51327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Lato"/>
              <a:buChar char="●"/>
            </a:pPr>
            <a:r>
              <a:rPr lang="en">
                <a:latin typeface="Lato"/>
                <a:ea typeface="Lato"/>
                <a:cs typeface="Lato"/>
                <a:sym typeface="Lato"/>
              </a:rPr>
              <a:t>The purpose of the Design Education Service is to educate on Historic Preservation techniques and recommend changes based on the Secretary of Interior’s Standards for Rehabilitation.</a:t>
            </a:r>
            <a:endParaRPr>
              <a:latin typeface="Lato"/>
              <a:ea typeface="Lato"/>
              <a:cs typeface="Lato"/>
              <a:sym typeface="Lato"/>
            </a:endParaRPr>
          </a:p>
        </p:txBody>
      </p:sp>
      <p:pic>
        <p:nvPicPr>
          <p:cNvPr id="126" name="Google Shape;126;p19" title="main street america.png"/>
          <p:cNvPicPr preferRelativeResize="0"/>
          <p:nvPr/>
        </p:nvPicPr>
        <p:blipFill>
          <a:blip r:embed="rId3">
            <a:alphaModFix/>
          </a:blip>
          <a:stretch>
            <a:fillRect/>
          </a:stretch>
        </p:blipFill>
        <p:spPr>
          <a:xfrm>
            <a:off x="7668025" y="4279975"/>
            <a:ext cx="1164272" cy="569200"/>
          </a:xfrm>
          <a:prstGeom prst="rect">
            <a:avLst/>
          </a:prstGeom>
          <a:noFill/>
          <a:ln>
            <a:noFill/>
          </a:ln>
        </p:spPr>
      </p:pic>
      <p:pic>
        <p:nvPicPr>
          <p:cNvPr id="127" name="Google Shape;127;p19" title="NE main st.png"/>
          <p:cNvPicPr preferRelativeResize="0"/>
          <p:nvPr/>
        </p:nvPicPr>
        <p:blipFill>
          <a:blip r:embed="rId4">
            <a:alphaModFix/>
          </a:blip>
          <a:stretch>
            <a:fillRect/>
          </a:stretch>
        </p:blipFill>
        <p:spPr>
          <a:xfrm>
            <a:off x="5879579" y="4279976"/>
            <a:ext cx="1444676" cy="569200"/>
          </a:xfrm>
          <a:prstGeom prst="rect">
            <a:avLst/>
          </a:prstGeom>
          <a:noFill/>
          <a:ln>
            <a:noFill/>
          </a:ln>
        </p:spPr>
      </p:pic>
      <p:sp>
        <p:nvSpPr>
          <p:cNvPr id="128" name="Google Shape;128;p19"/>
          <p:cNvSpPr txBox="1"/>
          <p:nvPr/>
        </p:nvSpPr>
        <p:spPr>
          <a:xfrm rot="-5400000">
            <a:off x="6367800" y="2371650"/>
            <a:ext cx="5152200" cy="400200"/>
          </a:xfrm>
          <a:prstGeom prst="rect">
            <a:avLst/>
          </a:prstGeom>
          <a:noFill/>
          <a:ln>
            <a:noFill/>
          </a:ln>
        </p:spPr>
        <p:txBody>
          <a:bodyPr anchorCtr="0" anchor="b" bIns="91425" lIns="91425" spcFirstLastPara="1" rIns="91425" wrap="square" tIns="91425">
            <a:noAutofit/>
          </a:bodyPr>
          <a:lstStyle/>
          <a:p>
            <a:pPr indent="0" lvl="0" marL="0" rtl="0" algn="ctr">
              <a:lnSpc>
                <a:spcPct val="70000"/>
              </a:lnSpc>
              <a:spcBef>
                <a:spcPts val="0"/>
              </a:spcBef>
              <a:spcAft>
                <a:spcPts val="0"/>
              </a:spcAft>
              <a:buNone/>
            </a:pPr>
            <a:r>
              <a:rPr b="1" lang="en" sz="2000">
                <a:solidFill>
                  <a:srgbClr val="BBAB97"/>
                </a:solidFill>
                <a:latin typeface="Lato"/>
                <a:ea typeface="Lato"/>
                <a:cs typeface="Lato"/>
                <a:sym typeface="Lato"/>
              </a:rPr>
              <a:t>DESIGN EDUCATION</a:t>
            </a:r>
            <a:endParaRPr b="1" sz="2000">
              <a:solidFill>
                <a:srgbClr val="BBAB97"/>
              </a:solidFill>
              <a:latin typeface="Lato"/>
              <a:ea typeface="Lato"/>
              <a:cs typeface="Lato"/>
              <a:sym typeface="Lato"/>
            </a:endParaRPr>
          </a:p>
        </p:txBody>
      </p:sp>
      <p:pic>
        <p:nvPicPr>
          <p:cNvPr id="129" name="Google Shape;129;p19"/>
          <p:cNvPicPr preferRelativeResize="0"/>
          <p:nvPr/>
        </p:nvPicPr>
        <p:blipFill>
          <a:blip r:embed="rId5">
            <a:alphaModFix/>
          </a:blip>
          <a:stretch>
            <a:fillRect/>
          </a:stretch>
        </p:blipFill>
        <p:spPr>
          <a:xfrm>
            <a:off x="5854397" y="1078463"/>
            <a:ext cx="2295626" cy="298656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ato"/>
                <a:ea typeface="Lato"/>
                <a:cs typeface="Lato"/>
                <a:sym typeface="Lato"/>
              </a:rPr>
              <a:t>Disclaimer</a:t>
            </a:r>
            <a:endParaRPr>
              <a:latin typeface="Lato"/>
              <a:ea typeface="Lato"/>
              <a:cs typeface="Lato"/>
              <a:sym typeface="Lato"/>
            </a:endParaRPr>
          </a:p>
        </p:txBody>
      </p:sp>
      <p:sp>
        <p:nvSpPr>
          <p:cNvPr id="135" name="Google Shape;135;p20"/>
          <p:cNvSpPr txBox="1"/>
          <p:nvPr>
            <p:ph idx="1" type="body"/>
          </p:nvPr>
        </p:nvSpPr>
        <p:spPr>
          <a:xfrm>
            <a:off x="311700" y="1152475"/>
            <a:ext cx="51327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Lato"/>
              <a:buChar char="●"/>
            </a:pPr>
            <a:r>
              <a:rPr lang="en">
                <a:latin typeface="Lato"/>
                <a:ea typeface="Lato"/>
                <a:cs typeface="Lato"/>
                <a:sym typeface="Lato"/>
              </a:rPr>
              <a:t>The Nebraska Main Street Network provides these design case studies as an educational tool for partner communities. The illustrations are conceptual in nature only and take no specific consideration of local codes, standards, permit process or design review.</a:t>
            </a:r>
            <a:endParaRPr>
              <a:latin typeface="Lato"/>
              <a:ea typeface="Lato"/>
              <a:cs typeface="Lato"/>
              <a:sym typeface="Lato"/>
            </a:endParaRPr>
          </a:p>
        </p:txBody>
      </p:sp>
      <p:pic>
        <p:nvPicPr>
          <p:cNvPr id="136" name="Google Shape;136;p20" title="main street america.png"/>
          <p:cNvPicPr preferRelativeResize="0"/>
          <p:nvPr/>
        </p:nvPicPr>
        <p:blipFill>
          <a:blip r:embed="rId3">
            <a:alphaModFix/>
          </a:blip>
          <a:stretch>
            <a:fillRect/>
          </a:stretch>
        </p:blipFill>
        <p:spPr>
          <a:xfrm>
            <a:off x="7668025" y="4279975"/>
            <a:ext cx="1164272" cy="569200"/>
          </a:xfrm>
          <a:prstGeom prst="rect">
            <a:avLst/>
          </a:prstGeom>
          <a:noFill/>
          <a:ln>
            <a:noFill/>
          </a:ln>
        </p:spPr>
      </p:pic>
      <p:pic>
        <p:nvPicPr>
          <p:cNvPr id="137" name="Google Shape;137;p20" title="NE main st.png"/>
          <p:cNvPicPr preferRelativeResize="0"/>
          <p:nvPr/>
        </p:nvPicPr>
        <p:blipFill>
          <a:blip r:embed="rId4">
            <a:alphaModFix/>
          </a:blip>
          <a:stretch>
            <a:fillRect/>
          </a:stretch>
        </p:blipFill>
        <p:spPr>
          <a:xfrm>
            <a:off x="5879579" y="4279976"/>
            <a:ext cx="1444676" cy="569200"/>
          </a:xfrm>
          <a:prstGeom prst="rect">
            <a:avLst/>
          </a:prstGeom>
          <a:noFill/>
          <a:ln>
            <a:noFill/>
          </a:ln>
        </p:spPr>
      </p:pic>
      <p:sp>
        <p:nvSpPr>
          <p:cNvPr id="138" name="Google Shape;138;p20"/>
          <p:cNvSpPr txBox="1"/>
          <p:nvPr/>
        </p:nvSpPr>
        <p:spPr>
          <a:xfrm rot="-5400000">
            <a:off x="6367800" y="2371650"/>
            <a:ext cx="5152200" cy="400200"/>
          </a:xfrm>
          <a:prstGeom prst="rect">
            <a:avLst/>
          </a:prstGeom>
          <a:noFill/>
          <a:ln>
            <a:noFill/>
          </a:ln>
        </p:spPr>
        <p:txBody>
          <a:bodyPr anchorCtr="0" anchor="b" bIns="91425" lIns="91425" spcFirstLastPara="1" rIns="91425" wrap="square" tIns="91425">
            <a:noAutofit/>
          </a:bodyPr>
          <a:lstStyle/>
          <a:p>
            <a:pPr indent="0" lvl="0" marL="0" rtl="0" algn="ctr">
              <a:lnSpc>
                <a:spcPct val="70000"/>
              </a:lnSpc>
              <a:spcBef>
                <a:spcPts val="0"/>
              </a:spcBef>
              <a:spcAft>
                <a:spcPts val="0"/>
              </a:spcAft>
              <a:buNone/>
            </a:pPr>
            <a:r>
              <a:rPr b="1" lang="en" sz="2000">
                <a:solidFill>
                  <a:srgbClr val="BBAB97"/>
                </a:solidFill>
                <a:latin typeface="Lato"/>
                <a:ea typeface="Lato"/>
                <a:cs typeface="Lato"/>
                <a:sym typeface="Lato"/>
              </a:rPr>
              <a:t>DESIGN EDUCATION</a:t>
            </a:r>
            <a:endParaRPr b="1" sz="2000">
              <a:solidFill>
                <a:srgbClr val="BBAB97"/>
              </a:solidFill>
              <a:latin typeface="Lato"/>
              <a:ea typeface="Lato"/>
              <a:cs typeface="Lato"/>
              <a:sym typeface="Lato"/>
            </a:endParaRPr>
          </a:p>
        </p:txBody>
      </p:sp>
      <p:pic>
        <p:nvPicPr>
          <p:cNvPr id="139" name="Google Shape;139;p20"/>
          <p:cNvPicPr preferRelativeResize="0"/>
          <p:nvPr/>
        </p:nvPicPr>
        <p:blipFill>
          <a:blip r:embed="rId5">
            <a:alphaModFix/>
          </a:blip>
          <a:stretch>
            <a:fillRect/>
          </a:stretch>
        </p:blipFill>
        <p:spPr>
          <a:xfrm>
            <a:off x="5854397" y="1078463"/>
            <a:ext cx="2295626" cy="298656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ato"/>
                <a:ea typeface="Lato"/>
                <a:cs typeface="Lato"/>
                <a:sym typeface="Lato"/>
              </a:rPr>
              <a:t>Contents</a:t>
            </a:r>
            <a:endParaRPr>
              <a:latin typeface="Lato"/>
              <a:ea typeface="Lato"/>
              <a:cs typeface="Lato"/>
              <a:sym typeface="Lato"/>
            </a:endParaRPr>
          </a:p>
        </p:txBody>
      </p:sp>
      <p:sp>
        <p:nvSpPr>
          <p:cNvPr id="145" name="Google Shape;145;p21"/>
          <p:cNvSpPr txBox="1"/>
          <p:nvPr>
            <p:ph idx="1" type="body"/>
          </p:nvPr>
        </p:nvSpPr>
        <p:spPr>
          <a:xfrm>
            <a:off x="311700" y="1152475"/>
            <a:ext cx="84321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Lato"/>
              <a:buChar char="●"/>
            </a:pPr>
            <a:r>
              <a:rPr lang="en">
                <a:latin typeface="Lato"/>
                <a:ea typeface="Lato"/>
                <a:cs typeface="Lato"/>
                <a:sym typeface="Lato"/>
              </a:rPr>
              <a:t>Service Information</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
                <a:latin typeface="Lato"/>
                <a:ea typeface="Lato"/>
                <a:cs typeface="Lato"/>
                <a:sym typeface="Lato"/>
              </a:rPr>
              <a:t>The Four-Points and information about how Nebraska Main Street conducts the service.</a:t>
            </a:r>
            <a:endParaRPr>
              <a:latin typeface="Lato"/>
              <a:ea typeface="Lato"/>
              <a:cs typeface="Lato"/>
              <a:sym typeface="Lato"/>
            </a:endParaRPr>
          </a:p>
          <a:p>
            <a:pPr indent="-342900" lvl="0" marL="457200" rtl="0" algn="l">
              <a:spcBef>
                <a:spcPts val="0"/>
              </a:spcBef>
              <a:spcAft>
                <a:spcPts val="0"/>
              </a:spcAft>
              <a:buSzPts val="1800"/>
              <a:buFont typeface="Lato"/>
              <a:buChar char="●"/>
            </a:pPr>
            <a:r>
              <a:rPr lang="en">
                <a:latin typeface="Lato"/>
                <a:ea typeface="Lato"/>
                <a:cs typeface="Lato"/>
                <a:sym typeface="Lato"/>
              </a:rPr>
              <a:t>Case Study</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
                <a:latin typeface="Lato"/>
                <a:ea typeface="Lato"/>
                <a:cs typeface="Lato"/>
                <a:sym typeface="Lato"/>
              </a:rPr>
              <a:t>An evaluation of the building’s physical and aesthetic condition along with basic information and observations.</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
                <a:latin typeface="Lato"/>
                <a:ea typeface="Lato"/>
                <a:cs typeface="Lato"/>
                <a:sym typeface="Lato"/>
              </a:rPr>
              <a:t>Recommendations based on Interior’s Standards.</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
                <a:latin typeface="Lato"/>
                <a:ea typeface="Lato"/>
                <a:cs typeface="Lato"/>
                <a:sym typeface="Lato"/>
              </a:rPr>
              <a:t>Before and after images that highlight the recommended alterations.</a:t>
            </a:r>
            <a:endParaRPr>
              <a:latin typeface="Lato"/>
              <a:ea typeface="Lato"/>
              <a:cs typeface="Lato"/>
              <a:sym typeface="Lato"/>
            </a:endParaRPr>
          </a:p>
          <a:p>
            <a:pPr indent="-342900" lvl="0" marL="457200" rtl="0" algn="l">
              <a:spcBef>
                <a:spcPts val="0"/>
              </a:spcBef>
              <a:spcAft>
                <a:spcPts val="0"/>
              </a:spcAft>
              <a:buSzPts val="1800"/>
              <a:buFont typeface="Lato"/>
              <a:buChar char="●"/>
            </a:pPr>
            <a:r>
              <a:rPr lang="en">
                <a:latin typeface="Lato"/>
                <a:ea typeface="Lato"/>
                <a:cs typeface="Lato"/>
                <a:sym typeface="Lato"/>
              </a:rPr>
              <a:t>Glossary of Terms</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
                <a:latin typeface="Lato"/>
                <a:ea typeface="Lato"/>
                <a:cs typeface="Lato"/>
                <a:sym typeface="Lato"/>
              </a:rPr>
              <a:t>Defines terms that might be used throughout the Design Education Packet.</a:t>
            </a:r>
            <a:endParaRPr>
              <a:latin typeface="Lato"/>
              <a:ea typeface="Lato"/>
              <a:cs typeface="Lato"/>
              <a:sym typeface="Lato"/>
            </a:endParaRPr>
          </a:p>
        </p:txBody>
      </p:sp>
      <p:pic>
        <p:nvPicPr>
          <p:cNvPr id="146" name="Google Shape;146;p21" title="main street america.png"/>
          <p:cNvPicPr preferRelativeResize="0"/>
          <p:nvPr/>
        </p:nvPicPr>
        <p:blipFill>
          <a:blip r:embed="rId3">
            <a:alphaModFix/>
          </a:blip>
          <a:stretch>
            <a:fillRect/>
          </a:stretch>
        </p:blipFill>
        <p:spPr>
          <a:xfrm>
            <a:off x="7668025" y="4279975"/>
            <a:ext cx="1164272" cy="569200"/>
          </a:xfrm>
          <a:prstGeom prst="rect">
            <a:avLst/>
          </a:prstGeom>
          <a:noFill/>
          <a:ln>
            <a:noFill/>
          </a:ln>
        </p:spPr>
      </p:pic>
      <p:pic>
        <p:nvPicPr>
          <p:cNvPr id="147" name="Google Shape;147;p21" title="NE main st.png"/>
          <p:cNvPicPr preferRelativeResize="0"/>
          <p:nvPr/>
        </p:nvPicPr>
        <p:blipFill>
          <a:blip r:embed="rId4">
            <a:alphaModFix/>
          </a:blip>
          <a:stretch>
            <a:fillRect/>
          </a:stretch>
        </p:blipFill>
        <p:spPr>
          <a:xfrm>
            <a:off x="5879579" y="4279976"/>
            <a:ext cx="1444676" cy="569200"/>
          </a:xfrm>
          <a:prstGeom prst="rect">
            <a:avLst/>
          </a:prstGeom>
          <a:noFill/>
          <a:ln>
            <a:noFill/>
          </a:ln>
        </p:spPr>
      </p:pic>
      <p:sp>
        <p:nvSpPr>
          <p:cNvPr id="148" name="Google Shape;148;p21"/>
          <p:cNvSpPr txBox="1"/>
          <p:nvPr/>
        </p:nvSpPr>
        <p:spPr>
          <a:xfrm rot="-5400000">
            <a:off x="6367800" y="2375900"/>
            <a:ext cx="5152200" cy="400200"/>
          </a:xfrm>
          <a:prstGeom prst="rect">
            <a:avLst/>
          </a:prstGeom>
          <a:noFill/>
          <a:ln>
            <a:noFill/>
          </a:ln>
        </p:spPr>
        <p:txBody>
          <a:bodyPr anchorCtr="0" anchor="b" bIns="91425" lIns="91425" spcFirstLastPara="1" rIns="91425" wrap="square" tIns="91425">
            <a:noAutofit/>
          </a:bodyPr>
          <a:lstStyle/>
          <a:p>
            <a:pPr indent="0" lvl="0" marL="0" rtl="0" algn="ctr">
              <a:lnSpc>
                <a:spcPct val="70000"/>
              </a:lnSpc>
              <a:spcBef>
                <a:spcPts val="0"/>
              </a:spcBef>
              <a:spcAft>
                <a:spcPts val="0"/>
              </a:spcAft>
              <a:buNone/>
            </a:pPr>
            <a:r>
              <a:rPr b="1" lang="en" sz="2000">
                <a:solidFill>
                  <a:srgbClr val="BBAB97"/>
                </a:solidFill>
                <a:latin typeface="Lato"/>
                <a:ea typeface="Lato"/>
                <a:cs typeface="Lato"/>
                <a:sym typeface="Lato"/>
              </a:rPr>
              <a:t>DESIGN EDUCATION</a:t>
            </a:r>
            <a:endParaRPr b="1" sz="2000">
              <a:solidFill>
                <a:srgbClr val="BBAB97"/>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