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60" r:id="rId4"/>
    <p:sldId id="262" r:id="rId5"/>
    <p:sldId id="261" r:id="rId6"/>
    <p:sldId id="269" r:id="rId7"/>
    <p:sldId id="270" r:id="rId8"/>
    <p:sldId id="265" r:id="rId9"/>
    <p:sldId id="272" r:id="rId10"/>
    <p:sldId id="266" r:id="rId11"/>
    <p:sldId id="259" r:id="rId12"/>
    <p:sldId id="280" r:id="rId13"/>
    <p:sldId id="277" r:id="rId14"/>
    <p:sldId id="281" r:id="rId15"/>
    <p:sldId id="282" r:id="rId16"/>
    <p:sldId id="279" r:id="rId17"/>
    <p:sldId id="276" r:id="rId18"/>
    <p:sldId id="289" r:id="rId19"/>
    <p:sldId id="290" r:id="rId20"/>
    <p:sldId id="284" r:id="rId21"/>
    <p:sldId id="288" r:id="rId22"/>
    <p:sldId id="274" r:id="rId23"/>
    <p:sldId id="275" r:id="rId24"/>
    <p:sldId id="268" r:id="rId25"/>
    <p:sldId id="285" r:id="rId26"/>
    <p:sldId id="291" r:id="rId27"/>
    <p:sldId id="286" r:id="rId28"/>
    <p:sldId id="292" r:id="rId29"/>
    <p:sldId id="293" r:id="rId30"/>
    <p:sldId id="294" r:id="rId31"/>
    <p:sldId id="295" r:id="rId32"/>
    <p:sldId id="296" r:id="rId33"/>
    <p:sldId id="297" r:id="rId34"/>
    <p:sldId id="298" r:id="rId35"/>
    <p:sldId id="299" r:id="rId36"/>
    <p:sldId id="303" r:id="rId37"/>
    <p:sldId id="304" r:id="rId38"/>
    <p:sldId id="305" r:id="rId39"/>
    <p:sldId id="30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3" autoAdjust="0"/>
    <p:restoredTop sz="90678" autoAdjust="0"/>
  </p:normalViewPr>
  <p:slideViewPr>
    <p:cSldViewPr snapToGrid="0">
      <p:cViewPr varScale="1">
        <p:scale>
          <a:sx n="100" d="100"/>
          <a:sy n="100" d="100"/>
        </p:scale>
        <p:origin x="10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C8A1C-CBF8-45E4-A0E0-959E52559627}" type="datetimeFigureOut">
              <a:rPr lang="en-US" smtClean="0"/>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49493-EF5F-4011-B9A9-BB019B5109FC}" type="slidenum">
              <a:rPr lang="en-US" smtClean="0"/>
              <a:t>‹#›</a:t>
            </a:fld>
            <a:endParaRPr lang="en-US"/>
          </a:p>
        </p:txBody>
      </p:sp>
    </p:spTree>
    <p:extLst>
      <p:ext uri="{BB962C8B-B14F-4D97-AF65-F5344CB8AC3E}">
        <p14:creationId xmlns:p14="http://schemas.microsoft.com/office/powerpoint/2010/main" val="1504170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IRS governs all tax aspects (credits, easements, deductions)</a:t>
            </a:r>
          </a:p>
          <a:p>
            <a:r>
              <a:rPr lang="en-US" b="1" dirty="0"/>
              <a:t>NPS approval ≠ IRS approval</a:t>
            </a:r>
            <a:r>
              <a:rPr lang="en-US" dirty="0"/>
              <a:t> for tax purposes</a:t>
            </a:r>
          </a:p>
          <a:p>
            <a:r>
              <a:rPr lang="en-US" dirty="0"/>
              <a:t>Applicants must consult </a:t>
            </a:r>
            <a:r>
              <a:rPr lang="en-US" b="1" dirty="0"/>
              <a:t>IRS or tax professionals</a:t>
            </a:r>
            <a:r>
              <a:rPr lang="en-US" dirty="0"/>
              <a:t> for financial/tax guidance</a:t>
            </a:r>
          </a:p>
          <a:p>
            <a:endParaRPr lang="en-US" dirty="0"/>
          </a:p>
        </p:txBody>
      </p:sp>
      <p:sp>
        <p:nvSpPr>
          <p:cNvPr id="4" name="Slide Number Placeholder 3"/>
          <p:cNvSpPr>
            <a:spLocks noGrp="1"/>
          </p:cNvSpPr>
          <p:nvPr>
            <p:ph type="sldNum" sz="quarter" idx="5"/>
          </p:nvPr>
        </p:nvSpPr>
        <p:spPr/>
        <p:txBody>
          <a:bodyPr/>
          <a:lstStyle/>
          <a:p>
            <a:fld id="{2FC49493-EF5F-4011-B9A9-BB019B5109FC}" type="slidenum">
              <a:rPr lang="en-US" smtClean="0"/>
              <a:t>2</a:t>
            </a:fld>
            <a:endParaRPr lang="en-US"/>
          </a:p>
        </p:txBody>
      </p:sp>
    </p:spTree>
    <p:extLst>
      <p:ext uri="{BB962C8B-B14F-4D97-AF65-F5344CB8AC3E}">
        <p14:creationId xmlns:p14="http://schemas.microsoft.com/office/powerpoint/2010/main" val="3744761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C49493-EF5F-4011-B9A9-BB019B5109FC}" type="slidenum">
              <a:rPr lang="en-US" smtClean="0"/>
              <a:t>25</a:t>
            </a:fld>
            <a:endParaRPr lang="en-US"/>
          </a:p>
        </p:txBody>
      </p:sp>
    </p:spTree>
    <p:extLst>
      <p:ext uri="{BB962C8B-B14F-4D97-AF65-F5344CB8AC3E}">
        <p14:creationId xmlns:p14="http://schemas.microsoft.com/office/powerpoint/2010/main" val="1898002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 approval = </a:t>
            </a:r>
            <a:r>
              <a:rPr lang="en-US" dirty="0">
                <a:solidFill>
                  <a:schemeClr val="bg1"/>
                </a:solidFill>
              </a:rPr>
              <a:t>Part 3 - within twelve months after the date on which the historically significant real property is placed in service:</a:t>
            </a:r>
          </a:p>
          <a:p>
            <a:endParaRPr lang="en-US" dirty="0"/>
          </a:p>
        </p:txBody>
      </p:sp>
      <p:sp>
        <p:nvSpPr>
          <p:cNvPr id="4" name="Slide Number Placeholder 3"/>
          <p:cNvSpPr>
            <a:spLocks noGrp="1"/>
          </p:cNvSpPr>
          <p:nvPr>
            <p:ph type="sldNum" sz="quarter" idx="5"/>
          </p:nvPr>
        </p:nvSpPr>
        <p:spPr/>
        <p:txBody>
          <a:bodyPr/>
          <a:lstStyle/>
          <a:p>
            <a:fld id="{2FC49493-EF5F-4011-B9A9-BB019B5109FC}" type="slidenum">
              <a:rPr lang="en-US" smtClean="0"/>
              <a:t>30</a:t>
            </a:fld>
            <a:endParaRPr lang="en-US"/>
          </a:p>
        </p:txBody>
      </p:sp>
    </p:spTree>
    <p:extLst>
      <p:ext uri="{BB962C8B-B14F-4D97-AF65-F5344CB8AC3E}">
        <p14:creationId xmlns:p14="http://schemas.microsoft.com/office/powerpoint/2010/main" val="89880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*2025 Legislative Change: This incentive program is required to be in compliance with the Foreign Adversary and Terrorist Agent Registration Act. To successfully apply or obtain credits one must ensure no foreign adversarial ownership or investments. </a:t>
            </a:r>
            <a:endParaRPr lang="en-US" dirty="0"/>
          </a:p>
        </p:txBody>
      </p:sp>
      <p:sp>
        <p:nvSpPr>
          <p:cNvPr id="4" name="Slide Number Placeholder 3"/>
          <p:cNvSpPr>
            <a:spLocks noGrp="1"/>
          </p:cNvSpPr>
          <p:nvPr>
            <p:ph type="sldNum" sz="quarter" idx="5"/>
          </p:nvPr>
        </p:nvSpPr>
        <p:spPr/>
        <p:txBody>
          <a:bodyPr/>
          <a:lstStyle/>
          <a:p>
            <a:fld id="{2FC49493-EF5F-4011-B9A9-BB019B5109FC}" type="slidenum">
              <a:rPr lang="en-US" smtClean="0"/>
              <a:t>31</a:t>
            </a:fld>
            <a:endParaRPr lang="en-US"/>
          </a:p>
        </p:txBody>
      </p:sp>
    </p:spTree>
    <p:extLst>
      <p:ext uri="{BB962C8B-B14F-4D97-AF65-F5344CB8AC3E}">
        <p14:creationId xmlns:p14="http://schemas.microsoft.com/office/powerpoint/2010/main" val="634515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The NHTC Part 1 determines the subject property as a historically significant real property for the purpose of the program. </a:t>
            </a:r>
            <a:endParaRPr lang="en-US" dirty="0"/>
          </a:p>
        </p:txBody>
      </p:sp>
      <p:sp>
        <p:nvSpPr>
          <p:cNvPr id="4" name="Slide Number Placeholder 3"/>
          <p:cNvSpPr>
            <a:spLocks noGrp="1"/>
          </p:cNvSpPr>
          <p:nvPr>
            <p:ph type="sldNum" sz="quarter" idx="5"/>
          </p:nvPr>
        </p:nvSpPr>
        <p:spPr/>
        <p:txBody>
          <a:bodyPr/>
          <a:lstStyle/>
          <a:p>
            <a:fld id="{2FC49493-EF5F-4011-B9A9-BB019B5109FC}" type="slidenum">
              <a:rPr lang="en-US" smtClean="0"/>
              <a:t>32</a:t>
            </a:fld>
            <a:endParaRPr lang="en-US"/>
          </a:p>
        </p:txBody>
      </p:sp>
    </p:spTree>
    <p:extLst>
      <p:ext uri="{BB962C8B-B14F-4D97-AF65-F5344CB8AC3E}">
        <p14:creationId xmlns:p14="http://schemas.microsoft.com/office/powerpoint/2010/main" val="1008537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C49493-EF5F-4011-B9A9-BB019B5109FC}" type="slidenum">
              <a:rPr lang="en-US" smtClean="0"/>
              <a:t>35</a:t>
            </a:fld>
            <a:endParaRPr lang="en-US"/>
          </a:p>
        </p:txBody>
      </p:sp>
    </p:spTree>
    <p:extLst>
      <p:ext uri="{BB962C8B-B14F-4D97-AF65-F5344CB8AC3E}">
        <p14:creationId xmlns:p14="http://schemas.microsoft.com/office/powerpoint/2010/main" val="2720807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9BA09-1427-D8A8-AFAC-44DC71C328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B7626-C0C6-423A-76DB-94E1F415F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B66D7-5CC3-9ECD-E9D1-9BE83D0F71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849111-7185-B33A-B110-A48B5B766466}"/>
              </a:ext>
            </a:extLst>
          </p:cNvPr>
          <p:cNvSpPr>
            <a:spLocks noGrp="1"/>
          </p:cNvSpPr>
          <p:nvPr>
            <p:ph type="sldNum" sz="quarter" idx="5"/>
          </p:nvPr>
        </p:nvSpPr>
        <p:spPr/>
        <p:txBody>
          <a:bodyPr/>
          <a:lstStyle/>
          <a:p>
            <a:fld id="{2FC49493-EF5F-4011-B9A9-BB019B5109FC}" type="slidenum">
              <a:rPr lang="en-US" smtClean="0"/>
              <a:t>36</a:t>
            </a:fld>
            <a:endParaRPr lang="en-US"/>
          </a:p>
        </p:txBody>
      </p:sp>
    </p:spTree>
    <p:extLst>
      <p:ext uri="{BB962C8B-B14F-4D97-AF65-F5344CB8AC3E}">
        <p14:creationId xmlns:p14="http://schemas.microsoft.com/office/powerpoint/2010/main" val="3426572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B126C-F56E-1159-885D-83C41D37D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64DC5-9678-9725-BA96-8B697E379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F7646-6DBC-DA48-DED3-CF5A5F7CFE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EB011A-DCB4-8E83-66C4-BB3BC84E6A99}"/>
              </a:ext>
            </a:extLst>
          </p:cNvPr>
          <p:cNvSpPr>
            <a:spLocks noGrp="1"/>
          </p:cNvSpPr>
          <p:nvPr>
            <p:ph type="sldNum" sz="quarter" idx="5"/>
          </p:nvPr>
        </p:nvSpPr>
        <p:spPr/>
        <p:txBody>
          <a:bodyPr/>
          <a:lstStyle/>
          <a:p>
            <a:fld id="{2FC49493-EF5F-4011-B9A9-BB019B5109FC}" type="slidenum">
              <a:rPr lang="en-US" smtClean="0"/>
              <a:t>37</a:t>
            </a:fld>
            <a:endParaRPr lang="en-US"/>
          </a:p>
        </p:txBody>
      </p:sp>
    </p:spTree>
    <p:extLst>
      <p:ext uri="{BB962C8B-B14F-4D97-AF65-F5344CB8AC3E}">
        <p14:creationId xmlns:p14="http://schemas.microsoft.com/office/powerpoint/2010/main" val="977558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F7DE3-1F43-8DB5-F28E-54FC20B3E2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D070A-23E3-DBCC-8056-A5C0428339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95ADF-848A-6E85-B06B-CE3A26C493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F91B36-4903-6750-D862-3D19E1969044}"/>
              </a:ext>
            </a:extLst>
          </p:cNvPr>
          <p:cNvSpPr>
            <a:spLocks noGrp="1"/>
          </p:cNvSpPr>
          <p:nvPr>
            <p:ph type="sldNum" sz="quarter" idx="5"/>
          </p:nvPr>
        </p:nvSpPr>
        <p:spPr/>
        <p:txBody>
          <a:bodyPr/>
          <a:lstStyle/>
          <a:p>
            <a:fld id="{2FC49493-EF5F-4011-B9A9-BB019B5109FC}" type="slidenum">
              <a:rPr lang="en-US" smtClean="0"/>
              <a:t>38</a:t>
            </a:fld>
            <a:endParaRPr lang="en-US"/>
          </a:p>
        </p:txBody>
      </p:sp>
    </p:spTree>
    <p:extLst>
      <p:ext uri="{BB962C8B-B14F-4D97-AF65-F5344CB8AC3E}">
        <p14:creationId xmlns:p14="http://schemas.microsoft.com/office/powerpoint/2010/main" val="2642477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E8470-9582-C107-5B0D-40848D5D0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65A6EA-E0EE-3233-36F9-DD84B0B645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85194-77FE-80E5-D006-3695D7F86C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B03531-DCB6-7757-7075-2BAFAAE9749B}"/>
              </a:ext>
            </a:extLst>
          </p:cNvPr>
          <p:cNvSpPr>
            <a:spLocks noGrp="1"/>
          </p:cNvSpPr>
          <p:nvPr>
            <p:ph type="sldNum" sz="quarter" idx="5"/>
          </p:nvPr>
        </p:nvSpPr>
        <p:spPr/>
        <p:txBody>
          <a:bodyPr/>
          <a:lstStyle/>
          <a:p>
            <a:fld id="{2FC49493-EF5F-4011-B9A9-BB019B5109FC}" type="slidenum">
              <a:rPr lang="en-US" smtClean="0"/>
              <a:t>39</a:t>
            </a:fld>
            <a:endParaRPr lang="en-US"/>
          </a:p>
        </p:txBody>
      </p:sp>
    </p:spTree>
    <p:extLst>
      <p:ext uri="{BB962C8B-B14F-4D97-AF65-F5344CB8AC3E}">
        <p14:creationId xmlns:p14="http://schemas.microsoft.com/office/powerpoint/2010/main" val="102466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tax credit is not the same thing as a tax deduction, which you use to reduce your taxable income.</a:t>
            </a:r>
          </a:p>
          <a:p>
            <a:endParaRPr lang="en-US" dirty="0"/>
          </a:p>
          <a:p>
            <a:r>
              <a:rPr lang="en-US" dirty="0"/>
              <a:t>Instead, a tax credit reduces the income tax you owe. So, when you do your yearly tax return, tax credits don’t reduce the income that can be taxed, you can use tax credits to help pay what you owe in tax. </a:t>
            </a:r>
          </a:p>
        </p:txBody>
      </p:sp>
      <p:sp>
        <p:nvSpPr>
          <p:cNvPr id="4" name="Slide Number Placeholder 3"/>
          <p:cNvSpPr>
            <a:spLocks noGrp="1"/>
          </p:cNvSpPr>
          <p:nvPr>
            <p:ph type="sldNum" sz="quarter" idx="5"/>
          </p:nvPr>
        </p:nvSpPr>
        <p:spPr/>
        <p:txBody>
          <a:bodyPr/>
          <a:lstStyle/>
          <a:p>
            <a:fld id="{2FC49493-EF5F-4011-B9A9-BB019B5109FC}" type="slidenum">
              <a:rPr lang="en-US" smtClean="0"/>
              <a:t>3</a:t>
            </a:fld>
            <a:endParaRPr lang="en-US"/>
          </a:p>
        </p:txBody>
      </p:sp>
    </p:spTree>
    <p:extLst>
      <p:ext uri="{BB962C8B-B14F-4D97-AF65-F5344CB8AC3E}">
        <p14:creationId xmlns:p14="http://schemas.microsoft.com/office/powerpoint/2010/main" val="388768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solidFill>
                  <a:schemeClr val="bg1"/>
                </a:solidFill>
              </a:rPr>
              <a:t>Basically? </a:t>
            </a:r>
          </a:p>
          <a:p>
            <a:pPr lvl="2"/>
            <a:r>
              <a:rPr lang="en-US" dirty="0">
                <a:solidFill>
                  <a:schemeClr val="bg1"/>
                </a:solidFill>
              </a:rPr>
              <a:t>The tax credit is an incentive to rehabilitate historic buildings.</a:t>
            </a:r>
          </a:p>
          <a:p>
            <a:pPr lvl="2"/>
            <a:r>
              <a:rPr lang="en-US" dirty="0">
                <a:solidFill>
                  <a:schemeClr val="bg1"/>
                </a:solidFill>
              </a:rPr>
              <a:t> If your rehabilitation and expenses qualify, you may claim a tax credit equal to 20% of your qualified expenses.</a:t>
            </a:r>
          </a:p>
          <a:p>
            <a:endParaRPr lang="en-US" dirty="0"/>
          </a:p>
        </p:txBody>
      </p:sp>
      <p:sp>
        <p:nvSpPr>
          <p:cNvPr id="4" name="Slide Number Placeholder 3"/>
          <p:cNvSpPr>
            <a:spLocks noGrp="1"/>
          </p:cNvSpPr>
          <p:nvPr>
            <p:ph type="sldNum" sz="quarter" idx="5"/>
          </p:nvPr>
        </p:nvSpPr>
        <p:spPr/>
        <p:txBody>
          <a:bodyPr/>
          <a:lstStyle/>
          <a:p>
            <a:fld id="{2FC49493-EF5F-4011-B9A9-BB019B5109FC}" type="slidenum">
              <a:rPr lang="en-US" smtClean="0"/>
              <a:t>4</a:t>
            </a:fld>
            <a:endParaRPr lang="en-US"/>
          </a:p>
        </p:txBody>
      </p:sp>
    </p:spTree>
    <p:extLst>
      <p:ext uri="{BB962C8B-B14F-4D97-AF65-F5344CB8AC3E}">
        <p14:creationId xmlns:p14="http://schemas.microsoft.com/office/powerpoint/2010/main" val="6704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move SOIS into Part 2?</a:t>
            </a:r>
          </a:p>
        </p:txBody>
      </p:sp>
      <p:sp>
        <p:nvSpPr>
          <p:cNvPr id="4" name="Slide Number Placeholder 3"/>
          <p:cNvSpPr>
            <a:spLocks noGrp="1"/>
          </p:cNvSpPr>
          <p:nvPr>
            <p:ph type="sldNum" sz="quarter" idx="5"/>
          </p:nvPr>
        </p:nvSpPr>
        <p:spPr/>
        <p:txBody>
          <a:bodyPr/>
          <a:lstStyle/>
          <a:p>
            <a:fld id="{2FC49493-EF5F-4011-B9A9-BB019B5109FC}" type="slidenum">
              <a:rPr lang="en-US" smtClean="0"/>
              <a:t>11</a:t>
            </a:fld>
            <a:endParaRPr lang="en-US"/>
          </a:p>
        </p:txBody>
      </p:sp>
    </p:spTree>
    <p:extLst>
      <p:ext uri="{BB962C8B-B14F-4D97-AF65-F5344CB8AC3E}">
        <p14:creationId xmlns:p14="http://schemas.microsoft.com/office/powerpoint/2010/main" val="416673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C49493-EF5F-4011-B9A9-BB019B5109FC}" type="slidenum">
              <a:rPr lang="en-US" smtClean="0"/>
              <a:t>12</a:t>
            </a:fld>
            <a:endParaRPr lang="en-US"/>
          </a:p>
        </p:txBody>
      </p:sp>
    </p:spTree>
    <p:extLst>
      <p:ext uri="{BB962C8B-B14F-4D97-AF65-F5344CB8AC3E}">
        <p14:creationId xmlns:p14="http://schemas.microsoft.com/office/powerpoint/2010/main" val="14152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Measuring period for meeting the substantial rehab test is 24 months / 60 months for larger phased projects. So…</a:t>
            </a:r>
            <a:endParaRPr lang="en-US" dirty="0"/>
          </a:p>
        </p:txBody>
      </p:sp>
      <p:sp>
        <p:nvSpPr>
          <p:cNvPr id="4" name="Slide Number Placeholder 3"/>
          <p:cNvSpPr>
            <a:spLocks noGrp="1"/>
          </p:cNvSpPr>
          <p:nvPr>
            <p:ph type="sldNum" sz="quarter" idx="5"/>
          </p:nvPr>
        </p:nvSpPr>
        <p:spPr/>
        <p:txBody>
          <a:bodyPr/>
          <a:lstStyle/>
          <a:p>
            <a:fld id="{2FC49493-EF5F-4011-B9A9-BB019B5109FC}" type="slidenum">
              <a:rPr lang="en-US" smtClean="0"/>
              <a:t>13</a:t>
            </a:fld>
            <a:endParaRPr lang="en-US"/>
          </a:p>
        </p:txBody>
      </p:sp>
    </p:spTree>
    <p:extLst>
      <p:ext uri="{BB962C8B-B14F-4D97-AF65-F5344CB8AC3E}">
        <p14:creationId xmlns:p14="http://schemas.microsoft.com/office/powerpoint/2010/main" val="181389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C49493-EF5F-4011-B9A9-BB019B5109FC}" type="slidenum">
              <a:rPr lang="en-US" smtClean="0"/>
              <a:t>19</a:t>
            </a:fld>
            <a:endParaRPr lang="en-US"/>
          </a:p>
        </p:txBody>
      </p:sp>
    </p:spTree>
    <p:extLst>
      <p:ext uri="{BB962C8B-B14F-4D97-AF65-F5344CB8AC3E}">
        <p14:creationId xmlns:p14="http://schemas.microsoft.com/office/powerpoint/2010/main" val="2547374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Use &amp; Character</a:t>
            </a:r>
            <a:r>
              <a:rPr lang="en-US" dirty="0"/>
              <a:t>: Rehabs need to retain the building’s historic use or convert it into a compatible new use; retain and preserve its historic character.</a:t>
            </a:r>
          </a:p>
          <a:p>
            <a:r>
              <a:rPr lang="en-US" b="1" dirty="0"/>
              <a:t>Authenticity</a:t>
            </a:r>
            <a:r>
              <a:rPr lang="en-US" dirty="0"/>
              <a:t>: Avoid creating a false history; preserve changes that have become historically significant.</a:t>
            </a:r>
          </a:p>
          <a:p>
            <a:r>
              <a:rPr lang="en-US" b="1" dirty="0"/>
              <a:t>Features &amp; Craftsmanship</a:t>
            </a:r>
            <a:r>
              <a:rPr lang="en-US" dirty="0"/>
              <a:t>: Preserve distinctive features, finishes, and construction techniques.</a:t>
            </a:r>
          </a:p>
          <a:p>
            <a:r>
              <a:rPr lang="en-US" b="1" dirty="0"/>
              <a:t>Repair vs. Replace</a:t>
            </a:r>
            <a:r>
              <a:rPr lang="en-US" dirty="0"/>
              <a:t>: Repair deteriorated features when possible; replacements must match original design and materials, based on evidence.</a:t>
            </a:r>
          </a:p>
        </p:txBody>
      </p:sp>
      <p:sp>
        <p:nvSpPr>
          <p:cNvPr id="4" name="Slide Number Placeholder 3"/>
          <p:cNvSpPr>
            <a:spLocks noGrp="1"/>
          </p:cNvSpPr>
          <p:nvPr>
            <p:ph type="sldNum" sz="quarter" idx="5"/>
          </p:nvPr>
        </p:nvSpPr>
        <p:spPr/>
        <p:txBody>
          <a:bodyPr/>
          <a:lstStyle/>
          <a:p>
            <a:fld id="{2FC49493-EF5F-4011-B9A9-BB019B5109FC}" type="slidenum">
              <a:rPr lang="en-US" smtClean="0"/>
              <a:t>22</a:t>
            </a:fld>
            <a:endParaRPr lang="en-US"/>
          </a:p>
        </p:txBody>
      </p:sp>
    </p:spTree>
    <p:extLst>
      <p:ext uri="{BB962C8B-B14F-4D97-AF65-F5344CB8AC3E}">
        <p14:creationId xmlns:p14="http://schemas.microsoft.com/office/powerpoint/2010/main" val="4214756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Treatment Methods</a:t>
            </a:r>
            <a:r>
              <a:rPr lang="en-US" dirty="0"/>
              <a:t>: Use the gentlest cleaning methods; avoid destructive treatments (e.g., sandblasting).</a:t>
            </a:r>
          </a:p>
          <a:p>
            <a:r>
              <a:rPr lang="en-US" b="1" dirty="0"/>
              <a:t>Archaeological Resources</a:t>
            </a:r>
            <a:r>
              <a:rPr lang="en-US" dirty="0"/>
              <a:t>: Protect and preserve significant archaeological features; mitigate if disturbance is unavoidable.</a:t>
            </a:r>
          </a:p>
          <a:p>
            <a:r>
              <a:rPr lang="en-US" b="1" dirty="0"/>
              <a:t>New Work</a:t>
            </a:r>
            <a:r>
              <a:rPr lang="en-US" dirty="0"/>
              <a:t>: Additions or alterations must not destroy historic materials, should be clearly differentiated from the old, yet compatible in size, scale, and design.</a:t>
            </a:r>
          </a:p>
          <a:p>
            <a:r>
              <a:rPr lang="en-US" b="1" dirty="0"/>
              <a:t>Reversibility</a:t>
            </a:r>
            <a:r>
              <a:rPr lang="en-US" dirty="0"/>
              <a:t>: New construction should be done so it can be removed without harming the historic property’s integrity.</a:t>
            </a:r>
          </a:p>
          <a:p>
            <a:endParaRPr lang="en-US" dirty="0"/>
          </a:p>
        </p:txBody>
      </p:sp>
      <p:sp>
        <p:nvSpPr>
          <p:cNvPr id="4" name="Slide Number Placeholder 3"/>
          <p:cNvSpPr>
            <a:spLocks noGrp="1"/>
          </p:cNvSpPr>
          <p:nvPr>
            <p:ph type="sldNum" sz="quarter" idx="5"/>
          </p:nvPr>
        </p:nvSpPr>
        <p:spPr/>
        <p:txBody>
          <a:bodyPr/>
          <a:lstStyle/>
          <a:p>
            <a:fld id="{2FC49493-EF5F-4011-B9A9-BB019B5109FC}" type="slidenum">
              <a:rPr lang="en-US" smtClean="0"/>
              <a:t>23</a:t>
            </a:fld>
            <a:endParaRPr lang="en-US"/>
          </a:p>
        </p:txBody>
      </p:sp>
    </p:spTree>
    <p:extLst>
      <p:ext uri="{BB962C8B-B14F-4D97-AF65-F5344CB8AC3E}">
        <p14:creationId xmlns:p14="http://schemas.microsoft.com/office/powerpoint/2010/main" val="12830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DB48-FA3B-3471-61A2-A5430F54B6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B46FD0-607E-BA9B-5A16-C0923A175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111C7A-A717-FA1A-62F2-26D9E7FFB908}"/>
              </a:ext>
            </a:extLst>
          </p:cNvPr>
          <p:cNvSpPr>
            <a:spLocks noGrp="1"/>
          </p:cNvSpPr>
          <p:nvPr>
            <p:ph type="dt" sz="half" idx="10"/>
          </p:nvPr>
        </p:nvSpPr>
        <p:spPr/>
        <p:txBody>
          <a:bodyPr/>
          <a:lstStyle/>
          <a:p>
            <a:fld id="{018B3D37-F343-4717-B6DE-67156DD32DDB}" type="datetimeFigureOut">
              <a:rPr lang="en-US" smtClean="0"/>
              <a:t>10/2/2025</a:t>
            </a:fld>
            <a:endParaRPr lang="en-US"/>
          </a:p>
        </p:txBody>
      </p:sp>
      <p:sp>
        <p:nvSpPr>
          <p:cNvPr id="5" name="Footer Placeholder 4">
            <a:extLst>
              <a:ext uri="{FF2B5EF4-FFF2-40B4-BE49-F238E27FC236}">
                <a16:creationId xmlns:a16="http://schemas.microsoft.com/office/drawing/2014/main" id="{B93577EF-9824-843C-7705-8DFC8F9FA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A252A-C924-549C-1736-BE233F2DE7BF}"/>
              </a:ext>
            </a:extLst>
          </p:cNvPr>
          <p:cNvSpPr>
            <a:spLocks noGrp="1"/>
          </p:cNvSpPr>
          <p:nvPr>
            <p:ph type="sldNum" sz="quarter" idx="12"/>
          </p:nvPr>
        </p:nvSpPr>
        <p:spPr/>
        <p:txBody>
          <a:bodyPr/>
          <a:lstStyle/>
          <a:p>
            <a:fld id="{7A64EE14-F7BE-413D-BFF4-0B4219B52D27}" type="slidenum">
              <a:rPr lang="en-US" smtClean="0"/>
              <a:t>‹#›</a:t>
            </a:fld>
            <a:endParaRPr lang="en-US"/>
          </a:p>
        </p:txBody>
      </p:sp>
    </p:spTree>
    <p:extLst>
      <p:ext uri="{BB962C8B-B14F-4D97-AF65-F5344CB8AC3E}">
        <p14:creationId xmlns:p14="http://schemas.microsoft.com/office/powerpoint/2010/main" val="111466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D6268-782F-2303-3D1A-330AF8713C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D9152E-3C52-40C8-04A9-97D6D0A6E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E99A7-4565-4278-A109-7EE05099EC79}"/>
              </a:ext>
            </a:extLst>
          </p:cNvPr>
          <p:cNvSpPr>
            <a:spLocks noGrp="1"/>
          </p:cNvSpPr>
          <p:nvPr>
            <p:ph type="dt" sz="half" idx="10"/>
          </p:nvPr>
        </p:nvSpPr>
        <p:spPr/>
        <p:txBody>
          <a:bodyPr/>
          <a:lstStyle/>
          <a:p>
            <a:fld id="{018B3D37-F343-4717-B6DE-67156DD32DDB}" type="datetimeFigureOut">
              <a:rPr lang="en-US" smtClean="0"/>
              <a:t>10/2/2025</a:t>
            </a:fld>
            <a:endParaRPr lang="en-US"/>
          </a:p>
        </p:txBody>
      </p:sp>
      <p:sp>
        <p:nvSpPr>
          <p:cNvPr id="5" name="Footer Placeholder 4">
            <a:extLst>
              <a:ext uri="{FF2B5EF4-FFF2-40B4-BE49-F238E27FC236}">
                <a16:creationId xmlns:a16="http://schemas.microsoft.com/office/drawing/2014/main" id="{86C6AE87-A7A3-15AA-A533-FF05EEC38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A3D99-2EBA-0260-C208-8249E293C518}"/>
              </a:ext>
            </a:extLst>
          </p:cNvPr>
          <p:cNvSpPr>
            <a:spLocks noGrp="1"/>
          </p:cNvSpPr>
          <p:nvPr>
            <p:ph type="sldNum" sz="quarter" idx="12"/>
          </p:nvPr>
        </p:nvSpPr>
        <p:spPr/>
        <p:txBody>
          <a:bodyPr/>
          <a:lstStyle/>
          <a:p>
            <a:fld id="{7A64EE14-F7BE-413D-BFF4-0B4219B52D27}" type="slidenum">
              <a:rPr lang="en-US" smtClean="0"/>
              <a:t>‹#›</a:t>
            </a:fld>
            <a:endParaRPr lang="en-US"/>
          </a:p>
        </p:txBody>
      </p:sp>
    </p:spTree>
    <p:extLst>
      <p:ext uri="{BB962C8B-B14F-4D97-AF65-F5344CB8AC3E}">
        <p14:creationId xmlns:p14="http://schemas.microsoft.com/office/powerpoint/2010/main" val="128930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805E44-C944-53C0-3EC7-454CA400F8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0BAC52-95C3-B36E-8A0B-5657DD0A33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434FF-114F-2CD5-5694-D79D5D88A140}"/>
              </a:ext>
            </a:extLst>
          </p:cNvPr>
          <p:cNvSpPr>
            <a:spLocks noGrp="1"/>
          </p:cNvSpPr>
          <p:nvPr>
            <p:ph type="dt" sz="half" idx="10"/>
          </p:nvPr>
        </p:nvSpPr>
        <p:spPr/>
        <p:txBody>
          <a:bodyPr/>
          <a:lstStyle/>
          <a:p>
            <a:fld id="{018B3D37-F343-4717-B6DE-67156DD32DDB}" type="datetimeFigureOut">
              <a:rPr lang="en-US" smtClean="0"/>
              <a:t>10/2/2025</a:t>
            </a:fld>
            <a:endParaRPr lang="en-US"/>
          </a:p>
        </p:txBody>
      </p:sp>
      <p:sp>
        <p:nvSpPr>
          <p:cNvPr id="5" name="Footer Placeholder 4">
            <a:extLst>
              <a:ext uri="{FF2B5EF4-FFF2-40B4-BE49-F238E27FC236}">
                <a16:creationId xmlns:a16="http://schemas.microsoft.com/office/drawing/2014/main" id="{61353515-9565-7F28-13B6-EE284365B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9EE17-4558-57C3-FAB9-5532E3A6A4A1}"/>
              </a:ext>
            </a:extLst>
          </p:cNvPr>
          <p:cNvSpPr>
            <a:spLocks noGrp="1"/>
          </p:cNvSpPr>
          <p:nvPr>
            <p:ph type="sldNum" sz="quarter" idx="12"/>
          </p:nvPr>
        </p:nvSpPr>
        <p:spPr/>
        <p:txBody>
          <a:bodyPr/>
          <a:lstStyle/>
          <a:p>
            <a:fld id="{7A64EE14-F7BE-413D-BFF4-0B4219B52D27}" type="slidenum">
              <a:rPr lang="en-US" smtClean="0"/>
              <a:t>‹#›</a:t>
            </a:fld>
            <a:endParaRPr lang="en-US"/>
          </a:p>
        </p:txBody>
      </p:sp>
    </p:spTree>
    <p:extLst>
      <p:ext uri="{BB962C8B-B14F-4D97-AF65-F5344CB8AC3E}">
        <p14:creationId xmlns:p14="http://schemas.microsoft.com/office/powerpoint/2010/main" val="65824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CE404-D0C0-3605-56A2-D0EA5022B7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F46763-214A-8A14-9CFA-0158A63588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435E9-8BB2-16FA-D4B9-DB405892E28E}"/>
              </a:ext>
            </a:extLst>
          </p:cNvPr>
          <p:cNvSpPr>
            <a:spLocks noGrp="1"/>
          </p:cNvSpPr>
          <p:nvPr>
            <p:ph type="dt" sz="half" idx="10"/>
          </p:nvPr>
        </p:nvSpPr>
        <p:spPr/>
        <p:txBody>
          <a:bodyPr/>
          <a:lstStyle/>
          <a:p>
            <a:fld id="{018B3D37-F343-4717-B6DE-67156DD32DDB}" type="datetimeFigureOut">
              <a:rPr lang="en-US" smtClean="0"/>
              <a:t>10/2/2025</a:t>
            </a:fld>
            <a:endParaRPr lang="en-US"/>
          </a:p>
        </p:txBody>
      </p:sp>
      <p:sp>
        <p:nvSpPr>
          <p:cNvPr id="5" name="Footer Placeholder 4">
            <a:extLst>
              <a:ext uri="{FF2B5EF4-FFF2-40B4-BE49-F238E27FC236}">
                <a16:creationId xmlns:a16="http://schemas.microsoft.com/office/drawing/2014/main" id="{9ADBE125-5702-501B-7415-15FCBE9B8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C2D5B-5CEF-4508-E754-3E8C36256642}"/>
              </a:ext>
            </a:extLst>
          </p:cNvPr>
          <p:cNvSpPr>
            <a:spLocks noGrp="1"/>
          </p:cNvSpPr>
          <p:nvPr>
            <p:ph type="sldNum" sz="quarter" idx="12"/>
          </p:nvPr>
        </p:nvSpPr>
        <p:spPr/>
        <p:txBody>
          <a:bodyPr/>
          <a:lstStyle/>
          <a:p>
            <a:fld id="{7A64EE14-F7BE-413D-BFF4-0B4219B52D27}" type="slidenum">
              <a:rPr lang="en-US" smtClean="0"/>
              <a:t>‹#›</a:t>
            </a:fld>
            <a:endParaRPr lang="en-US"/>
          </a:p>
        </p:txBody>
      </p:sp>
    </p:spTree>
    <p:extLst>
      <p:ext uri="{BB962C8B-B14F-4D97-AF65-F5344CB8AC3E}">
        <p14:creationId xmlns:p14="http://schemas.microsoft.com/office/powerpoint/2010/main" val="380982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1D5E-7333-59BE-72FB-E379F3734C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7B84BF-A920-3299-7102-8E616E770C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95ACA0-8A96-4A34-C3EE-8F2137FA5192}"/>
              </a:ext>
            </a:extLst>
          </p:cNvPr>
          <p:cNvSpPr>
            <a:spLocks noGrp="1"/>
          </p:cNvSpPr>
          <p:nvPr>
            <p:ph type="dt" sz="half" idx="10"/>
          </p:nvPr>
        </p:nvSpPr>
        <p:spPr/>
        <p:txBody>
          <a:bodyPr/>
          <a:lstStyle/>
          <a:p>
            <a:fld id="{018B3D37-F343-4717-B6DE-67156DD32DDB}" type="datetimeFigureOut">
              <a:rPr lang="en-US" smtClean="0"/>
              <a:t>10/2/2025</a:t>
            </a:fld>
            <a:endParaRPr lang="en-US"/>
          </a:p>
        </p:txBody>
      </p:sp>
      <p:sp>
        <p:nvSpPr>
          <p:cNvPr id="5" name="Footer Placeholder 4">
            <a:extLst>
              <a:ext uri="{FF2B5EF4-FFF2-40B4-BE49-F238E27FC236}">
                <a16:creationId xmlns:a16="http://schemas.microsoft.com/office/drawing/2014/main" id="{52D53A48-DAAD-5287-A39F-BF35BB024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30E84-00E2-4486-B8F2-1FFAF662A02C}"/>
              </a:ext>
            </a:extLst>
          </p:cNvPr>
          <p:cNvSpPr>
            <a:spLocks noGrp="1"/>
          </p:cNvSpPr>
          <p:nvPr>
            <p:ph type="sldNum" sz="quarter" idx="12"/>
          </p:nvPr>
        </p:nvSpPr>
        <p:spPr/>
        <p:txBody>
          <a:bodyPr/>
          <a:lstStyle/>
          <a:p>
            <a:fld id="{7A64EE14-F7BE-413D-BFF4-0B4219B52D27}" type="slidenum">
              <a:rPr lang="en-US" smtClean="0"/>
              <a:t>‹#›</a:t>
            </a:fld>
            <a:endParaRPr lang="en-US"/>
          </a:p>
        </p:txBody>
      </p:sp>
    </p:spTree>
    <p:extLst>
      <p:ext uri="{BB962C8B-B14F-4D97-AF65-F5344CB8AC3E}">
        <p14:creationId xmlns:p14="http://schemas.microsoft.com/office/powerpoint/2010/main" val="147371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5D996-FF0C-64C6-C4C0-2E855552EA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E8285F-E4DB-B398-E353-F550D4A811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8EDAF8-4545-AC91-5BDC-A8AC2F674A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24BDC1-5D05-8C45-1E33-5DB67BE5DE9F}"/>
              </a:ext>
            </a:extLst>
          </p:cNvPr>
          <p:cNvSpPr>
            <a:spLocks noGrp="1"/>
          </p:cNvSpPr>
          <p:nvPr>
            <p:ph type="dt" sz="half" idx="10"/>
          </p:nvPr>
        </p:nvSpPr>
        <p:spPr/>
        <p:txBody>
          <a:bodyPr/>
          <a:lstStyle/>
          <a:p>
            <a:fld id="{018B3D37-F343-4717-B6DE-67156DD32DDB}" type="datetimeFigureOut">
              <a:rPr lang="en-US" smtClean="0"/>
              <a:t>10/2/2025</a:t>
            </a:fld>
            <a:endParaRPr lang="en-US"/>
          </a:p>
        </p:txBody>
      </p:sp>
      <p:sp>
        <p:nvSpPr>
          <p:cNvPr id="6" name="Footer Placeholder 5">
            <a:extLst>
              <a:ext uri="{FF2B5EF4-FFF2-40B4-BE49-F238E27FC236}">
                <a16:creationId xmlns:a16="http://schemas.microsoft.com/office/drawing/2014/main" id="{F3BAD800-799A-A4BB-E2B8-0A3B91CBC0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F152EA-4A0E-CE1A-2EF9-CDC8079AA22A}"/>
              </a:ext>
            </a:extLst>
          </p:cNvPr>
          <p:cNvSpPr>
            <a:spLocks noGrp="1"/>
          </p:cNvSpPr>
          <p:nvPr>
            <p:ph type="sldNum" sz="quarter" idx="12"/>
          </p:nvPr>
        </p:nvSpPr>
        <p:spPr/>
        <p:txBody>
          <a:bodyPr/>
          <a:lstStyle/>
          <a:p>
            <a:fld id="{7A64EE14-F7BE-413D-BFF4-0B4219B52D27}" type="slidenum">
              <a:rPr lang="en-US" smtClean="0"/>
              <a:t>‹#›</a:t>
            </a:fld>
            <a:endParaRPr lang="en-US"/>
          </a:p>
        </p:txBody>
      </p:sp>
    </p:spTree>
    <p:extLst>
      <p:ext uri="{BB962C8B-B14F-4D97-AF65-F5344CB8AC3E}">
        <p14:creationId xmlns:p14="http://schemas.microsoft.com/office/powerpoint/2010/main" val="2661541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002C-6522-2CA9-9323-B8B5C345D3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65866C-756A-EF3D-1502-10D050B7A4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2E6243-3FAE-6CF3-1931-88F849B78F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BBA69-1C40-7C1E-7CE4-A4B5DD9C14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B1551B-91A0-12C9-E016-729B9A7A95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7C8E5B-FA76-7158-3956-2CAB22AEE0A0}"/>
              </a:ext>
            </a:extLst>
          </p:cNvPr>
          <p:cNvSpPr>
            <a:spLocks noGrp="1"/>
          </p:cNvSpPr>
          <p:nvPr>
            <p:ph type="dt" sz="half" idx="10"/>
          </p:nvPr>
        </p:nvSpPr>
        <p:spPr/>
        <p:txBody>
          <a:bodyPr/>
          <a:lstStyle/>
          <a:p>
            <a:fld id="{018B3D37-F343-4717-B6DE-67156DD32DDB}" type="datetimeFigureOut">
              <a:rPr lang="en-US" smtClean="0"/>
              <a:t>10/2/2025</a:t>
            </a:fld>
            <a:endParaRPr lang="en-US"/>
          </a:p>
        </p:txBody>
      </p:sp>
      <p:sp>
        <p:nvSpPr>
          <p:cNvPr id="8" name="Footer Placeholder 7">
            <a:extLst>
              <a:ext uri="{FF2B5EF4-FFF2-40B4-BE49-F238E27FC236}">
                <a16:creationId xmlns:a16="http://schemas.microsoft.com/office/drawing/2014/main" id="{D896C7DC-2A4E-C6E7-E729-8A913191B3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75892C-CE9E-0065-7BB2-B49A129DCBC8}"/>
              </a:ext>
            </a:extLst>
          </p:cNvPr>
          <p:cNvSpPr>
            <a:spLocks noGrp="1"/>
          </p:cNvSpPr>
          <p:nvPr>
            <p:ph type="sldNum" sz="quarter" idx="12"/>
          </p:nvPr>
        </p:nvSpPr>
        <p:spPr/>
        <p:txBody>
          <a:bodyPr/>
          <a:lstStyle/>
          <a:p>
            <a:fld id="{7A64EE14-F7BE-413D-BFF4-0B4219B52D27}" type="slidenum">
              <a:rPr lang="en-US" smtClean="0"/>
              <a:t>‹#›</a:t>
            </a:fld>
            <a:endParaRPr lang="en-US"/>
          </a:p>
        </p:txBody>
      </p:sp>
    </p:spTree>
    <p:extLst>
      <p:ext uri="{BB962C8B-B14F-4D97-AF65-F5344CB8AC3E}">
        <p14:creationId xmlns:p14="http://schemas.microsoft.com/office/powerpoint/2010/main" val="83766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AF78-4853-DC0B-C1BA-DDFECE4416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D94FB4-CE6A-4784-F92E-94064A783A52}"/>
              </a:ext>
            </a:extLst>
          </p:cNvPr>
          <p:cNvSpPr>
            <a:spLocks noGrp="1"/>
          </p:cNvSpPr>
          <p:nvPr>
            <p:ph type="dt" sz="half" idx="10"/>
          </p:nvPr>
        </p:nvSpPr>
        <p:spPr/>
        <p:txBody>
          <a:bodyPr/>
          <a:lstStyle/>
          <a:p>
            <a:fld id="{018B3D37-F343-4717-B6DE-67156DD32DDB}" type="datetimeFigureOut">
              <a:rPr lang="en-US" smtClean="0"/>
              <a:t>10/2/2025</a:t>
            </a:fld>
            <a:endParaRPr lang="en-US"/>
          </a:p>
        </p:txBody>
      </p:sp>
      <p:sp>
        <p:nvSpPr>
          <p:cNvPr id="4" name="Footer Placeholder 3">
            <a:extLst>
              <a:ext uri="{FF2B5EF4-FFF2-40B4-BE49-F238E27FC236}">
                <a16:creationId xmlns:a16="http://schemas.microsoft.com/office/drawing/2014/main" id="{67673999-2AD9-81BE-B1F5-3D68A16F23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692C65-B085-5910-50E7-10F2FDF0BA8C}"/>
              </a:ext>
            </a:extLst>
          </p:cNvPr>
          <p:cNvSpPr>
            <a:spLocks noGrp="1"/>
          </p:cNvSpPr>
          <p:nvPr>
            <p:ph type="sldNum" sz="quarter" idx="12"/>
          </p:nvPr>
        </p:nvSpPr>
        <p:spPr/>
        <p:txBody>
          <a:bodyPr/>
          <a:lstStyle/>
          <a:p>
            <a:fld id="{7A64EE14-F7BE-413D-BFF4-0B4219B52D27}" type="slidenum">
              <a:rPr lang="en-US" smtClean="0"/>
              <a:t>‹#›</a:t>
            </a:fld>
            <a:endParaRPr lang="en-US"/>
          </a:p>
        </p:txBody>
      </p:sp>
    </p:spTree>
    <p:extLst>
      <p:ext uri="{BB962C8B-B14F-4D97-AF65-F5344CB8AC3E}">
        <p14:creationId xmlns:p14="http://schemas.microsoft.com/office/powerpoint/2010/main" val="364833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32F362-1B7C-185B-9D39-A2F9D6B18E79}"/>
              </a:ext>
            </a:extLst>
          </p:cNvPr>
          <p:cNvSpPr>
            <a:spLocks noGrp="1"/>
          </p:cNvSpPr>
          <p:nvPr>
            <p:ph type="dt" sz="half" idx="10"/>
          </p:nvPr>
        </p:nvSpPr>
        <p:spPr/>
        <p:txBody>
          <a:bodyPr/>
          <a:lstStyle/>
          <a:p>
            <a:fld id="{018B3D37-F343-4717-B6DE-67156DD32DDB}" type="datetimeFigureOut">
              <a:rPr lang="en-US" smtClean="0"/>
              <a:t>10/2/2025</a:t>
            </a:fld>
            <a:endParaRPr lang="en-US"/>
          </a:p>
        </p:txBody>
      </p:sp>
      <p:sp>
        <p:nvSpPr>
          <p:cNvPr id="3" name="Footer Placeholder 2">
            <a:extLst>
              <a:ext uri="{FF2B5EF4-FFF2-40B4-BE49-F238E27FC236}">
                <a16:creationId xmlns:a16="http://schemas.microsoft.com/office/drawing/2014/main" id="{ACBBA2D9-5239-BDDD-DD06-67ED9C38FE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D3B04-B1C0-266F-F090-689531F923D0}"/>
              </a:ext>
            </a:extLst>
          </p:cNvPr>
          <p:cNvSpPr>
            <a:spLocks noGrp="1"/>
          </p:cNvSpPr>
          <p:nvPr>
            <p:ph type="sldNum" sz="quarter" idx="12"/>
          </p:nvPr>
        </p:nvSpPr>
        <p:spPr/>
        <p:txBody>
          <a:bodyPr/>
          <a:lstStyle/>
          <a:p>
            <a:fld id="{7A64EE14-F7BE-413D-BFF4-0B4219B52D27}" type="slidenum">
              <a:rPr lang="en-US" smtClean="0"/>
              <a:t>‹#›</a:t>
            </a:fld>
            <a:endParaRPr lang="en-US"/>
          </a:p>
        </p:txBody>
      </p:sp>
    </p:spTree>
    <p:extLst>
      <p:ext uri="{BB962C8B-B14F-4D97-AF65-F5344CB8AC3E}">
        <p14:creationId xmlns:p14="http://schemas.microsoft.com/office/powerpoint/2010/main" val="248609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9FF2-CCF9-2A13-AEFE-3816F056F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73B2BB-C983-4A4C-604C-E7C25A2984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281D72-271B-7BC3-7FF5-2D4975505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4FCCE3-00E5-7260-6EFA-39085C6C69BC}"/>
              </a:ext>
            </a:extLst>
          </p:cNvPr>
          <p:cNvSpPr>
            <a:spLocks noGrp="1"/>
          </p:cNvSpPr>
          <p:nvPr>
            <p:ph type="dt" sz="half" idx="10"/>
          </p:nvPr>
        </p:nvSpPr>
        <p:spPr/>
        <p:txBody>
          <a:bodyPr/>
          <a:lstStyle/>
          <a:p>
            <a:fld id="{018B3D37-F343-4717-B6DE-67156DD32DDB}" type="datetimeFigureOut">
              <a:rPr lang="en-US" smtClean="0"/>
              <a:t>10/2/2025</a:t>
            </a:fld>
            <a:endParaRPr lang="en-US"/>
          </a:p>
        </p:txBody>
      </p:sp>
      <p:sp>
        <p:nvSpPr>
          <p:cNvPr id="6" name="Footer Placeholder 5">
            <a:extLst>
              <a:ext uri="{FF2B5EF4-FFF2-40B4-BE49-F238E27FC236}">
                <a16:creationId xmlns:a16="http://schemas.microsoft.com/office/drawing/2014/main" id="{178501C2-E701-E35C-A340-4DB2F3A47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47F14-702F-CC59-E982-05AEF91C9B99}"/>
              </a:ext>
            </a:extLst>
          </p:cNvPr>
          <p:cNvSpPr>
            <a:spLocks noGrp="1"/>
          </p:cNvSpPr>
          <p:nvPr>
            <p:ph type="sldNum" sz="quarter" idx="12"/>
          </p:nvPr>
        </p:nvSpPr>
        <p:spPr/>
        <p:txBody>
          <a:bodyPr/>
          <a:lstStyle/>
          <a:p>
            <a:fld id="{7A64EE14-F7BE-413D-BFF4-0B4219B52D27}" type="slidenum">
              <a:rPr lang="en-US" smtClean="0"/>
              <a:t>‹#›</a:t>
            </a:fld>
            <a:endParaRPr lang="en-US"/>
          </a:p>
        </p:txBody>
      </p:sp>
    </p:spTree>
    <p:extLst>
      <p:ext uri="{BB962C8B-B14F-4D97-AF65-F5344CB8AC3E}">
        <p14:creationId xmlns:p14="http://schemas.microsoft.com/office/powerpoint/2010/main" val="895629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846FC-FAD2-FAA7-0A1C-2267A1583C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1CE286-C12E-0F5B-5DD0-048EE5AC17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16F7E6-E961-73D0-BE7D-123E41280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9C1208-78BF-248D-A742-BC897F41AD99}"/>
              </a:ext>
            </a:extLst>
          </p:cNvPr>
          <p:cNvSpPr>
            <a:spLocks noGrp="1"/>
          </p:cNvSpPr>
          <p:nvPr>
            <p:ph type="dt" sz="half" idx="10"/>
          </p:nvPr>
        </p:nvSpPr>
        <p:spPr/>
        <p:txBody>
          <a:bodyPr/>
          <a:lstStyle/>
          <a:p>
            <a:fld id="{018B3D37-F343-4717-B6DE-67156DD32DDB}" type="datetimeFigureOut">
              <a:rPr lang="en-US" smtClean="0"/>
              <a:t>10/2/2025</a:t>
            </a:fld>
            <a:endParaRPr lang="en-US"/>
          </a:p>
        </p:txBody>
      </p:sp>
      <p:sp>
        <p:nvSpPr>
          <p:cNvPr id="6" name="Footer Placeholder 5">
            <a:extLst>
              <a:ext uri="{FF2B5EF4-FFF2-40B4-BE49-F238E27FC236}">
                <a16:creationId xmlns:a16="http://schemas.microsoft.com/office/drawing/2014/main" id="{8C0AD68C-D111-6592-C622-788CEF297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DB0DAB-360F-3D88-F510-51218A1B8E09}"/>
              </a:ext>
            </a:extLst>
          </p:cNvPr>
          <p:cNvSpPr>
            <a:spLocks noGrp="1"/>
          </p:cNvSpPr>
          <p:nvPr>
            <p:ph type="sldNum" sz="quarter" idx="12"/>
          </p:nvPr>
        </p:nvSpPr>
        <p:spPr/>
        <p:txBody>
          <a:bodyPr/>
          <a:lstStyle/>
          <a:p>
            <a:fld id="{7A64EE14-F7BE-413D-BFF4-0B4219B52D27}" type="slidenum">
              <a:rPr lang="en-US" smtClean="0"/>
              <a:t>‹#›</a:t>
            </a:fld>
            <a:endParaRPr lang="en-US"/>
          </a:p>
        </p:txBody>
      </p:sp>
    </p:spTree>
    <p:extLst>
      <p:ext uri="{BB962C8B-B14F-4D97-AF65-F5344CB8AC3E}">
        <p14:creationId xmlns:p14="http://schemas.microsoft.com/office/powerpoint/2010/main" val="309715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93ACA3-CC4B-17FE-8F9D-2EBF131B29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4B6009-F4B5-87C5-72FE-B31C7E4BC7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45692-3BF9-FDDC-F88A-D7C6599268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8B3D37-F343-4717-B6DE-67156DD32DDB}" type="datetimeFigureOut">
              <a:rPr lang="en-US" smtClean="0"/>
              <a:t>10/2/2025</a:t>
            </a:fld>
            <a:endParaRPr lang="en-US"/>
          </a:p>
        </p:txBody>
      </p:sp>
      <p:sp>
        <p:nvSpPr>
          <p:cNvPr id="5" name="Footer Placeholder 4">
            <a:extLst>
              <a:ext uri="{FF2B5EF4-FFF2-40B4-BE49-F238E27FC236}">
                <a16:creationId xmlns:a16="http://schemas.microsoft.com/office/drawing/2014/main" id="{E1900FF1-A771-FB1B-F342-F4C9597460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7D1748C-8BA3-05FE-C838-62A1D9F3C4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64EE14-F7BE-413D-BFF4-0B4219B52D27}" type="slidenum">
              <a:rPr lang="en-US" smtClean="0"/>
              <a:t>‹#›</a:t>
            </a:fld>
            <a:endParaRPr lang="en-US"/>
          </a:p>
        </p:txBody>
      </p:sp>
    </p:spTree>
    <p:extLst>
      <p:ext uri="{BB962C8B-B14F-4D97-AF65-F5344CB8AC3E}">
        <p14:creationId xmlns:p14="http://schemas.microsoft.com/office/powerpoint/2010/main" val="3666379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istory.nebraska.gov/historic-preservation/federal-historic-tax-cred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nps.gov/subjects/nationalregister/upload/NRB16B-Complete.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history.nebraska.gov/historic-preservation/nebraska-historic-tax-credit-nht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46DA-2415-0C26-FEF8-E2E440458007}"/>
              </a:ext>
            </a:extLst>
          </p:cNvPr>
          <p:cNvSpPr>
            <a:spLocks noGrp="1"/>
          </p:cNvSpPr>
          <p:nvPr>
            <p:ph type="ctrTitle"/>
          </p:nvPr>
        </p:nvSpPr>
        <p:spPr>
          <a:xfrm>
            <a:off x="1524000" y="1704254"/>
            <a:ext cx="9144000" cy="2387600"/>
          </a:xfrm>
        </p:spPr>
        <p:txBody>
          <a:bodyPr>
            <a:normAutofit/>
          </a:bodyPr>
          <a:lstStyle/>
          <a:p>
            <a:r>
              <a:rPr lang="en-US" b="1" dirty="0">
                <a:solidFill>
                  <a:srgbClr val="FF9933"/>
                </a:solidFill>
              </a:rPr>
              <a:t>Historic Tax Incentives</a:t>
            </a:r>
            <a:endParaRPr lang="en-US" dirty="0">
              <a:solidFill>
                <a:srgbClr val="FF9933"/>
              </a:solidFill>
            </a:endParaRPr>
          </a:p>
        </p:txBody>
      </p:sp>
      <p:sp>
        <p:nvSpPr>
          <p:cNvPr id="3" name="Subtitle 2">
            <a:extLst>
              <a:ext uri="{FF2B5EF4-FFF2-40B4-BE49-F238E27FC236}">
                <a16:creationId xmlns:a16="http://schemas.microsoft.com/office/drawing/2014/main" id="{B17C7F37-C1B2-F401-2966-B3BD45E25FE9}"/>
              </a:ext>
            </a:extLst>
          </p:cNvPr>
          <p:cNvSpPr>
            <a:spLocks noGrp="1"/>
          </p:cNvSpPr>
          <p:nvPr>
            <p:ph type="subTitle" idx="1"/>
          </p:nvPr>
        </p:nvSpPr>
        <p:spPr>
          <a:xfrm>
            <a:off x="1524000" y="4426240"/>
            <a:ext cx="9144000" cy="1655762"/>
          </a:xfrm>
        </p:spPr>
        <p:txBody>
          <a:bodyPr>
            <a:normAutofit fontScale="85000" lnSpcReduction="20000"/>
          </a:bodyPr>
          <a:lstStyle/>
          <a:p>
            <a:r>
              <a:rPr lang="en-US" dirty="0">
                <a:solidFill>
                  <a:schemeClr val="bg1"/>
                </a:solidFill>
              </a:rPr>
              <a:t>Chris Usler, Historic Incentives Coordinator</a:t>
            </a:r>
          </a:p>
          <a:p>
            <a:r>
              <a:rPr lang="en-US" dirty="0">
                <a:solidFill>
                  <a:schemeClr val="bg1"/>
                </a:solidFill>
              </a:rPr>
              <a:t>Chris.Usler@Nebraska.gov</a:t>
            </a:r>
            <a:endParaRPr lang="en-US" b="0" dirty="0">
              <a:solidFill>
                <a:schemeClr val="bg1"/>
              </a:solidFill>
              <a:effectLst/>
            </a:endParaRPr>
          </a:p>
          <a:p>
            <a:r>
              <a:rPr lang="en-US" dirty="0">
                <a:solidFill>
                  <a:schemeClr val="bg1"/>
                </a:solidFill>
              </a:rPr>
              <a:t>(531)-350-8072</a:t>
            </a:r>
            <a:endParaRPr lang="en-US" b="0" dirty="0">
              <a:solidFill>
                <a:schemeClr val="bg1"/>
              </a:solidFill>
              <a:effectLst/>
            </a:endParaRPr>
          </a:p>
          <a:p>
            <a:br>
              <a:rPr lang="en-US" dirty="0"/>
            </a:br>
            <a:endParaRPr lang="en-US" dirty="0"/>
          </a:p>
        </p:txBody>
      </p:sp>
      <p:pic>
        <p:nvPicPr>
          <p:cNvPr id="1028" name="Picture 4">
            <a:extLst>
              <a:ext uri="{FF2B5EF4-FFF2-40B4-BE49-F238E27FC236}">
                <a16:creationId xmlns:a16="http://schemas.microsoft.com/office/drawing/2014/main" id="{65A865FC-62F0-37FB-86A1-35A3312A3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282"/>
            <a:ext cx="12192000" cy="212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077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D5A40EDB-A4EF-D591-72F4-931886FC81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973361-7023-5106-0D1E-005880DB2EED}"/>
              </a:ext>
            </a:extLst>
          </p:cNvPr>
          <p:cNvSpPr>
            <a:spLocks noGrp="1"/>
          </p:cNvSpPr>
          <p:nvPr>
            <p:ph type="title"/>
          </p:nvPr>
        </p:nvSpPr>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9264A504-695B-2C17-7DD2-B8D853971CDC}"/>
              </a:ext>
            </a:extLst>
          </p:cNvPr>
          <p:cNvSpPr>
            <a:spLocks noGrp="1"/>
          </p:cNvSpPr>
          <p:nvPr>
            <p:ph idx="1"/>
          </p:nvPr>
        </p:nvSpPr>
        <p:spPr>
          <a:xfrm>
            <a:off x="341745" y="1536484"/>
            <a:ext cx="11012055" cy="4668325"/>
          </a:xfrm>
        </p:spPr>
        <p:txBody>
          <a:bodyPr>
            <a:normAutofit/>
          </a:bodyPr>
          <a:lstStyle/>
          <a:p>
            <a:r>
              <a:rPr lang="en-US" dirty="0">
                <a:solidFill>
                  <a:schemeClr val="bg1"/>
                </a:solidFill>
              </a:rPr>
              <a:t> </a:t>
            </a:r>
            <a:r>
              <a:rPr lang="en-US" sz="3200" b="1" dirty="0">
                <a:solidFill>
                  <a:schemeClr val="bg1"/>
                </a:solidFill>
              </a:rPr>
              <a:t>Property Must Be Depreciable / Income Producing </a:t>
            </a:r>
          </a:p>
          <a:p>
            <a:pPr lvl="1"/>
            <a:r>
              <a:rPr lang="en-US" sz="1600" dirty="0">
                <a:solidFill>
                  <a:schemeClr val="bg1"/>
                </a:solidFill>
              </a:rPr>
              <a:t>Depreciation = annual “wear &amp; tear” tax deduction for buildings.</a:t>
            </a:r>
          </a:p>
          <a:p>
            <a:pPr marL="1371600" lvl="3" indent="0">
              <a:buNone/>
            </a:pPr>
            <a:endParaRPr lang="en-US" sz="1200" dirty="0">
              <a:solidFill>
                <a:schemeClr val="bg1"/>
              </a:solidFill>
            </a:endParaRPr>
          </a:p>
          <a:p>
            <a:pPr lvl="1"/>
            <a:r>
              <a:rPr lang="en-US" sz="1600" dirty="0">
                <a:solidFill>
                  <a:schemeClr val="bg1"/>
                </a:solidFill>
              </a:rPr>
              <a:t>Why Only Depreciable Buildings?  </a:t>
            </a:r>
          </a:p>
          <a:p>
            <a:pPr lvl="2"/>
            <a:r>
              <a:rPr lang="en-US" sz="1400" dirty="0">
                <a:solidFill>
                  <a:schemeClr val="bg1"/>
                </a:solidFill>
              </a:rPr>
              <a:t>HTC is an investment incentive designed to encourage businesses and developers to put money into historic building projects that drive economic revitalization, not a subsidy for improving personal residences.</a:t>
            </a:r>
          </a:p>
          <a:p>
            <a:pPr marL="914400" lvl="2" indent="0">
              <a:buNone/>
            </a:pPr>
            <a:endParaRPr lang="en-US" sz="1400" dirty="0">
              <a:solidFill>
                <a:schemeClr val="bg1"/>
              </a:solidFill>
            </a:endParaRPr>
          </a:p>
          <a:p>
            <a:pPr lvl="1"/>
            <a:r>
              <a:rPr lang="en-US" altLang="en-US" sz="1600" dirty="0">
                <a:solidFill>
                  <a:schemeClr val="bg1"/>
                </a:solidFill>
                <a:latin typeface="Aptos (Body)"/>
              </a:rPr>
              <a:t>Buildings with income-producing uses: </a:t>
            </a:r>
          </a:p>
          <a:p>
            <a:pPr lvl="2"/>
            <a:r>
              <a:rPr lang="en-US" altLang="en-US" sz="1400" dirty="0">
                <a:solidFill>
                  <a:schemeClr val="bg1"/>
                </a:solidFill>
                <a:latin typeface="Aptos (Body)"/>
              </a:rPr>
              <a:t>Business, commercial, industrial, agricultural, or rental housing </a:t>
            </a:r>
          </a:p>
          <a:p>
            <a:pPr marL="914400" lvl="2" indent="0">
              <a:buNone/>
            </a:pPr>
            <a:endParaRPr lang="en-US" altLang="en-US" sz="1400" dirty="0">
              <a:solidFill>
                <a:schemeClr val="bg1"/>
              </a:solidFill>
              <a:latin typeface="Aptos (Body)"/>
            </a:endParaRPr>
          </a:p>
          <a:p>
            <a:pPr lvl="1"/>
            <a:r>
              <a:rPr lang="en-US" altLang="en-US" sz="1600" dirty="0">
                <a:solidFill>
                  <a:schemeClr val="bg1"/>
                </a:solidFill>
                <a:latin typeface="Aptos (Body)"/>
              </a:rPr>
              <a:t>Not eligible: </a:t>
            </a:r>
          </a:p>
          <a:p>
            <a:pPr lvl="2"/>
            <a:r>
              <a:rPr lang="en-US" altLang="en-US" sz="1400" dirty="0">
                <a:solidFill>
                  <a:schemeClr val="bg1"/>
                </a:solidFill>
                <a:latin typeface="Aptos (Body)"/>
              </a:rPr>
              <a:t>Owner-occupied residences (single-family houses, condos)</a:t>
            </a:r>
          </a:p>
          <a:p>
            <a:pPr lvl="2"/>
            <a:r>
              <a:rPr lang="en-US" altLang="en-US" sz="1400" dirty="0">
                <a:solidFill>
                  <a:schemeClr val="bg1"/>
                </a:solidFill>
                <a:latin typeface="Aptos (Body)"/>
              </a:rPr>
              <a:t>Non-taxable, non-depreciable properties (like churches still used as churches) </a:t>
            </a:r>
          </a:p>
          <a:p>
            <a:pPr marL="0" indent="0">
              <a:buNone/>
            </a:pPr>
            <a:endParaRPr lang="en-US" dirty="0">
              <a:solidFill>
                <a:schemeClr val="bg1"/>
              </a:solidFill>
            </a:endParaRPr>
          </a:p>
        </p:txBody>
      </p:sp>
      <p:pic>
        <p:nvPicPr>
          <p:cNvPr id="2050" name="Picture 2">
            <a:extLst>
              <a:ext uri="{FF2B5EF4-FFF2-40B4-BE49-F238E27FC236}">
                <a16:creationId xmlns:a16="http://schemas.microsoft.com/office/drawing/2014/main" id="{DDBF0F28-E959-0668-CA2C-33E75DFE4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36B34FEC-4D91-01FD-E197-53AAE9C02D03}"/>
              </a:ext>
            </a:extLst>
          </p:cNvPr>
          <p:cNvSpPr>
            <a:spLocks noChangeArrowheads="1"/>
          </p:cNvSpPr>
          <p:nvPr/>
        </p:nvSpPr>
        <p:spPr bwMode="auto">
          <a:xfrm>
            <a:off x="1744488" y="4400017"/>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A829215C-F2CE-FE1F-BFFC-125004DC361C}"/>
              </a:ext>
            </a:extLst>
          </p:cNvPr>
          <p:cNvPicPr>
            <a:picLocks noChangeAspect="1"/>
          </p:cNvPicPr>
          <p:nvPr/>
        </p:nvPicPr>
        <p:blipFill>
          <a:blip r:embed="rId3"/>
          <a:stretch>
            <a:fillRect/>
          </a:stretch>
        </p:blipFill>
        <p:spPr>
          <a:xfrm>
            <a:off x="3179749" y="5224363"/>
            <a:ext cx="2095923" cy="1377321"/>
          </a:xfrm>
          <a:prstGeom prst="rect">
            <a:avLst/>
          </a:prstGeom>
        </p:spPr>
      </p:pic>
      <p:pic>
        <p:nvPicPr>
          <p:cNvPr id="8" name="Picture 7">
            <a:extLst>
              <a:ext uri="{FF2B5EF4-FFF2-40B4-BE49-F238E27FC236}">
                <a16:creationId xmlns:a16="http://schemas.microsoft.com/office/drawing/2014/main" id="{1BD99C8B-1737-AAA6-668B-3047E00C4787}"/>
              </a:ext>
            </a:extLst>
          </p:cNvPr>
          <p:cNvPicPr>
            <a:picLocks noChangeAspect="1"/>
          </p:cNvPicPr>
          <p:nvPr/>
        </p:nvPicPr>
        <p:blipFill>
          <a:blip r:embed="rId4"/>
          <a:stretch>
            <a:fillRect/>
          </a:stretch>
        </p:blipFill>
        <p:spPr>
          <a:xfrm>
            <a:off x="8542040" y="3252539"/>
            <a:ext cx="3154659" cy="2356119"/>
          </a:xfrm>
          <a:prstGeom prst="rect">
            <a:avLst/>
          </a:prstGeom>
        </p:spPr>
      </p:pic>
    </p:spTree>
    <p:extLst>
      <p:ext uri="{BB962C8B-B14F-4D97-AF65-F5344CB8AC3E}">
        <p14:creationId xmlns:p14="http://schemas.microsoft.com/office/powerpoint/2010/main" val="712188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6C3F9354-7319-AE2C-E449-220EDE543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F50703-F2E8-372D-48AD-592F06420913}"/>
              </a:ext>
            </a:extLst>
          </p:cNvPr>
          <p:cNvSpPr>
            <a:spLocks noGrp="1"/>
          </p:cNvSpPr>
          <p:nvPr>
            <p:ph type="title"/>
          </p:nvPr>
        </p:nvSpPr>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59C0D4CA-4546-4E0E-3AB6-A741432E9F40}"/>
              </a:ext>
            </a:extLst>
          </p:cNvPr>
          <p:cNvSpPr>
            <a:spLocks noGrp="1"/>
          </p:cNvSpPr>
          <p:nvPr>
            <p:ph idx="1"/>
          </p:nvPr>
        </p:nvSpPr>
        <p:spPr>
          <a:xfrm>
            <a:off x="838200" y="1345334"/>
            <a:ext cx="10515600" cy="4705270"/>
          </a:xfrm>
        </p:spPr>
        <p:txBody>
          <a:bodyPr>
            <a:normAutofit/>
          </a:bodyPr>
          <a:lstStyle/>
          <a:p>
            <a:r>
              <a:rPr lang="en-US" dirty="0">
                <a:solidFill>
                  <a:schemeClr val="bg1"/>
                </a:solidFill>
              </a:rPr>
              <a:t> </a:t>
            </a:r>
            <a:r>
              <a:rPr lang="en-US" b="1" dirty="0">
                <a:solidFill>
                  <a:schemeClr val="bg1"/>
                </a:solidFill>
              </a:rPr>
              <a:t>Historic Preservation Certification Application (HPCA) - What’s Required?</a:t>
            </a:r>
          </a:p>
          <a:p>
            <a:pPr marL="0" indent="0">
              <a:buNone/>
            </a:pPr>
            <a:endParaRPr lang="en-US" b="1" dirty="0">
              <a:solidFill>
                <a:schemeClr val="bg1"/>
              </a:solidFill>
            </a:endParaRPr>
          </a:p>
          <a:p>
            <a:pPr lvl="1"/>
            <a:r>
              <a:rPr lang="en-US" dirty="0">
                <a:solidFill>
                  <a:schemeClr val="bg1"/>
                </a:solidFill>
              </a:rPr>
              <a:t>Part 1 – Evaluation of Significance</a:t>
            </a:r>
          </a:p>
          <a:p>
            <a:pPr lvl="2">
              <a:spcAft>
                <a:spcPts val="1200"/>
              </a:spcAft>
            </a:pPr>
            <a:r>
              <a:rPr lang="en-US" dirty="0">
                <a:solidFill>
                  <a:schemeClr val="bg1"/>
                </a:solidFill>
              </a:rPr>
              <a:t>Not required if single building is individually listed on NRHP</a:t>
            </a:r>
          </a:p>
          <a:p>
            <a:pPr lvl="1">
              <a:spcAft>
                <a:spcPts val="1200"/>
              </a:spcAft>
            </a:pPr>
            <a:r>
              <a:rPr lang="en-US" dirty="0">
                <a:solidFill>
                  <a:schemeClr val="bg1"/>
                </a:solidFill>
              </a:rPr>
              <a:t>Part 2 – Description of Rehabilitation</a:t>
            </a:r>
          </a:p>
          <a:p>
            <a:pPr lvl="1">
              <a:spcAft>
                <a:spcPts val="1200"/>
              </a:spcAft>
            </a:pPr>
            <a:r>
              <a:rPr lang="en-US" dirty="0">
                <a:solidFill>
                  <a:schemeClr val="bg1"/>
                </a:solidFill>
              </a:rPr>
              <a:t>Part 3 – Request for Certification of Completed Work </a:t>
            </a:r>
          </a:p>
          <a:p>
            <a:pPr lvl="1"/>
            <a:endParaRPr lang="en-US" dirty="0">
              <a:solidFill>
                <a:schemeClr val="bg1"/>
              </a:solidFill>
            </a:endParaRPr>
          </a:p>
          <a:p>
            <a:pPr marL="0" indent="0">
              <a:buNone/>
            </a:pPr>
            <a:endParaRPr lang="en-US" b="1" dirty="0">
              <a:solidFill>
                <a:schemeClr val="bg1"/>
              </a:solidFill>
            </a:endParaRPr>
          </a:p>
        </p:txBody>
      </p:sp>
      <p:pic>
        <p:nvPicPr>
          <p:cNvPr id="2050" name="Picture 2">
            <a:extLst>
              <a:ext uri="{FF2B5EF4-FFF2-40B4-BE49-F238E27FC236}">
                <a16:creationId xmlns:a16="http://schemas.microsoft.com/office/drawing/2014/main" id="{CAEBE49F-00C7-7A5E-C359-9BA14888B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04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8EB50525-3C9F-F7BD-24C3-2C958418CE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118B7D-EDE2-C39B-73B0-C308D0B02A32}"/>
              </a:ext>
            </a:extLst>
          </p:cNvPr>
          <p:cNvSpPr>
            <a:spLocks noGrp="1"/>
          </p:cNvSpPr>
          <p:nvPr>
            <p:ph type="title"/>
          </p:nvPr>
        </p:nvSpPr>
        <p:spPr>
          <a:xfrm>
            <a:off x="745366" y="19771"/>
            <a:ext cx="10515600" cy="1325563"/>
          </a:xfrm>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DFD47156-6AFC-46C3-3841-4FB9E4422CDA}"/>
              </a:ext>
            </a:extLst>
          </p:cNvPr>
          <p:cNvSpPr>
            <a:spLocks noGrp="1"/>
          </p:cNvSpPr>
          <p:nvPr>
            <p:ph idx="1"/>
          </p:nvPr>
        </p:nvSpPr>
        <p:spPr>
          <a:xfrm>
            <a:off x="438912" y="1133576"/>
            <a:ext cx="12006332" cy="4413291"/>
          </a:xfrm>
        </p:spPr>
        <p:txBody>
          <a:bodyPr>
            <a:normAutofit/>
          </a:bodyPr>
          <a:lstStyle/>
          <a:p>
            <a:r>
              <a:rPr lang="en-US" dirty="0">
                <a:solidFill>
                  <a:schemeClr val="bg1"/>
                </a:solidFill>
              </a:rPr>
              <a:t> </a:t>
            </a:r>
            <a:r>
              <a:rPr lang="en-US" b="1" dirty="0">
                <a:solidFill>
                  <a:schemeClr val="bg1"/>
                </a:solidFill>
              </a:rPr>
              <a:t>HPCA – How to Apply: Electronic Submission</a:t>
            </a:r>
          </a:p>
          <a:p>
            <a:pPr lvl="2">
              <a:spcAft>
                <a:spcPts val="1200"/>
              </a:spcAft>
            </a:pPr>
            <a:r>
              <a:rPr lang="en-US" dirty="0">
                <a:solidFill>
                  <a:schemeClr val="bg1"/>
                </a:solidFill>
              </a:rPr>
              <a:t>Submit application + all materials electronically to SHPO</a:t>
            </a:r>
          </a:p>
          <a:p>
            <a:pPr lvl="3">
              <a:spcAft>
                <a:spcPts val="1200"/>
              </a:spcAft>
            </a:pPr>
            <a:r>
              <a:rPr lang="en-US" sz="1200" dirty="0">
                <a:solidFill>
                  <a:schemeClr val="bg1"/>
                </a:solidFill>
                <a:hlinkClick r:id="rId3"/>
              </a:rPr>
              <a:t>https://history.nebraska.gov/historic-preservation/federal-historic-tax-credit/</a:t>
            </a:r>
            <a:r>
              <a:rPr lang="en-US" sz="1200" dirty="0">
                <a:solidFill>
                  <a:schemeClr val="bg1"/>
                </a:solidFill>
              </a:rPr>
              <a:t> </a:t>
            </a:r>
          </a:p>
          <a:p>
            <a:pPr lvl="2">
              <a:spcAft>
                <a:spcPts val="1200"/>
              </a:spcAft>
            </a:pPr>
            <a:r>
              <a:rPr lang="en-US" dirty="0">
                <a:solidFill>
                  <a:schemeClr val="bg1"/>
                </a:solidFill>
              </a:rPr>
              <a:t>Forms are available as fillable PDFs on the NPS website (or just email me/NPS)</a:t>
            </a:r>
          </a:p>
          <a:p>
            <a:pPr lvl="2">
              <a:spcAft>
                <a:spcPts val="1200"/>
              </a:spcAft>
            </a:pPr>
            <a:r>
              <a:rPr lang="en-US" dirty="0">
                <a:solidFill>
                  <a:schemeClr val="bg1"/>
                </a:solidFill>
              </a:rPr>
              <a:t>Follow SHPO/NPS guidance on file format, naming, and organization</a:t>
            </a:r>
          </a:p>
          <a:p>
            <a:pPr marL="914400" lvl="2" indent="0">
              <a:buNone/>
            </a:pPr>
            <a:endParaRPr lang="en-US" dirty="0">
              <a:solidFill>
                <a:schemeClr val="bg1"/>
              </a:solidFill>
            </a:endParaRPr>
          </a:p>
          <a:p>
            <a:pPr lvl="2"/>
            <a:endParaRPr lang="en-US" dirty="0">
              <a:solidFill>
                <a:schemeClr val="bg1"/>
              </a:solidFill>
            </a:endParaRPr>
          </a:p>
          <a:p>
            <a:pPr lvl="2"/>
            <a:endParaRPr lang="en-US" dirty="0">
              <a:solidFill>
                <a:schemeClr val="bg1"/>
              </a:solidFill>
            </a:endParaRPr>
          </a:p>
          <a:p>
            <a:pPr lvl="2"/>
            <a:endParaRPr lang="en-US" dirty="0">
              <a:solidFill>
                <a:schemeClr val="bg1"/>
              </a:solidFill>
            </a:endParaRPr>
          </a:p>
          <a:p>
            <a:pPr lvl="2"/>
            <a:endParaRPr lang="en-US" dirty="0">
              <a:solidFill>
                <a:schemeClr val="bg1"/>
              </a:solidFill>
            </a:endParaRPr>
          </a:p>
          <a:p>
            <a:pPr lvl="2"/>
            <a:endParaRPr lang="en-US" dirty="0">
              <a:solidFill>
                <a:schemeClr val="bg1"/>
              </a:solidFill>
            </a:endParaRPr>
          </a:p>
          <a:p>
            <a:pPr lvl="2"/>
            <a:endParaRPr lang="en-US" dirty="0">
              <a:solidFill>
                <a:schemeClr val="bg1"/>
              </a:solidFill>
            </a:endParaRPr>
          </a:p>
          <a:p>
            <a:pPr marL="0" indent="0">
              <a:buNone/>
            </a:pPr>
            <a:endParaRPr lang="en-US" b="1" dirty="0">
              <a:solidFill>
                <a:schemeClr val="bg1"/>
              </a:solidFill>
            </a:endParaRPr>
          </a:p>
          <a:p>
            <a:pPr marL="0" indent="0">
              <a:buNone/>
            </a:pPr>
            <a:endParaRPr lang="en-US" b="1" dirty="0">
              <a:solidFill>
                <a:schemeClr val="bg1"/>
              </a:solidFill>
            </a:endParaRPr>
          </a:p>
        </p:txBody>
      </p:sp>
      <p:pic>
        <p:nvPicPr>
          <p:cNvPr id="2050" name="Picture 2">
            <a:extLst>
              <a:ext uri="{FF2B5EF4-FFF2-40B4-BE49-F238E27FC236}">
                <a16:creationId xmlns:a16="http://schemas.microsoft.com/office/drawing/2014/main" id="{940D760B-6CE8-7342-6880-6E3DED80CE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8A35D46-4E10-A6DC-A904-BA59153D24F4}"/>
              </a:ext>
            </a:extLst>
          </p:cNvPr>
          <p:cNvPicPr>
            <a:picLocks noChangeAspect="1"/>
          </p:cNvPicPr>
          <p:nvPr/>
        </p:nvPicPr>
        <p:blipFill>
          <a:blip r:embed="rId5"/>
          <a:stretch>
            <a:fillRect/>
          </a:stretch>
        </p:blipFill>
        <p:spPr>
          <a:xfrm>
            <a:off x="633610" y="3773810"/>
            <a:ext cx="6017191" cy="2748725"/>
          </a:xfrm>
          <a:prstGeom prst="rect">
            <a:avLst/>
          </a:prstGeom>
        </p:spPr>
      </p:pic>
    </p:spTree>
    <p:extLst>
      <p:ext uri="{BB962C8B-B14F-4D97-AF65-F5344CB8AC3E}">
        <p14:creationId xmlns:p14="http://schemas.microsoft.com/office/powerpoint/2010/main" val="101351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1CAD242F-029D-5CE9-5D5C-703C07848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7B4B8-4AAD-B7AA-12FC-2CE0E66B6CC4}"/>
              </a:ext>
            </a:extLst>
          </p:cNvPr>
          <p:cNvSpPr>
            <a:spLocks noGrp="1"/>
          </p:cNvSpPr>
          <p:nvPr>
            <p:ph type="title"/>
          </p:nvPr>
        </p:nvSpPr>
        <p:spPr>
          <a:xfrm>
            <a:off x="838200" y="384038"/>
            <a:ext cx="10515600" cy="1325563"/>
          </a:xfrm>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94B1D972-BED7-D600-0736-851B58B8C10D}"/>
              </a:ext>
            </a:extLst>
          </p:cNvPr>
          <p:cNvSpPr>
            <a:spLocks noGrp="1"/>
          </p:cNvSpPr>
          <p:nvPr>
            <p:ph idx="1"/>
          </p:nvPr>
        </p:nvSpPr>
        <p:spPr>
          <a:xfrm>
            <a:off x="838200" y="1620693"/>
            <a:ext cx="10515600" cy="4561032"/>
          </a:xfrm>
        </p:spPr>
        <p:txBody>
          <a:bodyPr>
            <a:normAutofit/>
          </a:bodyPr>
          <a:lstStyle/>
          <a:p>
            <a:r>
              <a:rPr lang="en-US" b="1" dirty="0">
                <a:solidFill>
                  <a:schemeClr val="bg1"/>
                </a:solidFill>
              </a:rPr>
              <a:t>HPCA – When to Apply</a:t>
            </a:r>
          </a:p>
          <a:p>
            <a:pPr lvl="1">
              <a:spcAft>
                <a:spcPts val="1200"/>
              </a:spcAft>
            </a:pPr>
            <a:r>
              <a:rPr lang="en-US" dirty="0">
                <a:solidFill>
                  <a:schemeClr val="bg1"/>
                </a:solidFill>
              </a:rPr>
              <a:t>Apply at any time during the year.</a:t>
            </a:r>
          </a:p>
          <a:p>
            <a:pPr lvl="1">
              <a:spcAft>
                <a:spcPts val="1200"/>
              </a:spcAft>
            </a:pPr>
            <a:r>
              <a:rPr lang="en-US" dirty="0">
                <a:solidFill>
                  <a:schemeClr val="bg1"/>
                </a:solidFill>
              </a:rPr>
              <a:t>Apply </a:t>
            </a:r>
            <a:r>
              <a:rPr lang="en-US" b="1" i="1" u="sng" dirty="0">
                <a:solidFill>
                  <a:schemeClr val="bg1"/>
                </a:solidFill>
              </a:rPr>
              <a:t>before </a:t>
            </a:r>
            <a:r>
              <a:rPr lang="en-US" dirty="0">
                <a:solidFill>
                  <a:schemeClr val="bg1"/>
                </a:solidFill>
              </a:rPr>
              <a:t>starting rehabilitation work whenever possible.</a:t>
            </a:r>
          </a:p>
          <a:p>
            <a:pPr lvl="2">
              <a:spcAft>
                <a:spcPts val="1200"/>
              </a:spcAft>
            </a:pPr>
            <a:r>
              <a:rPr lang="en-US" dirty="0">
                <a:solidFill>
                  <a:schemeClr val="bg1"/>
                </a:solidFill>
              </a:rPr>
              <a:t>Applicants who undertake rehabilitation projects without prior approval from the NPS do so at their own risk.</a:t>
            </a:r>
          </a:p>
          <a:p>
            <a:pPr lvl="1">
              <a:spcAft>
                <a:spcPts val="1200"/>
              </a:spcAft>
            </a:pPr>
            <a:r>
              <a:rPr lang="en-US" dirty="0">
                <a:solidFill>
                  <a:schemeClr val="bg1"/>
                </a:solidFill>
              </a:rPr>
              <a:t>The application parts may be sent separately or together, but if they are sent separately, Part 1 must precede Part 2.</a:t>
            </a:r>
          </a:p>
          <a:p>
            <a:pPr lvl="1">
              <a:spcAft>
                <a:spcPts val="1200"/>
              </a:spcAft>
            </a:pPr>
            <a:r>
              <a:rPr lang="en-US" dirty="0">
                <a:solidFill>
                  <a:schemeClr val="bg1"/>
                </a:solidFill>
              </a:rPr>
              <a:t>Consider Timing -- Projects are not limited to 24 months, but…</a:t>
            </a:r>
          </a:p>
          <a:p>
            <a:pPr lvl="2">
              <a:spcAft>
                <a:spcPts val="1200"/>
              </a:spcAft>
            </a:pPr>
            <a:r>
              <a:rPr lang="en-US" dirty="0">
                <a:solidFill>
                  <a:schemeClr val="bg1"/>
                </a:solidFill>
              </a:rPr>
              <a:t>24mo window to meet the substantial rehab test. Must end in the taxable year the building is placed in service.</a:t>
            </a:r>
          </a:p>
          <a:p>
            <a:pPr lvl="1">
              <a:spcAft>
                <a:spcPts val="1200"/>
              </a:spcAft>
            </a:pPr>
            <a:endParaRPr lang="en-US" dirty="0">
              <a:solidFill>
                <a:schemeClr val="bg1"/>
              </a:solidFill>
            </a:endParaRPr>
          </a:p>
        </p:txBody>
      </p:sp>
      <p:pic>
        <p:nvPicPr>
          <p:cNvPr id="2050" name="Picture 2">
            <a:extLst>
              <a:ext uri="{FF2B5EF4-FFF2-40B4-BE49-F238E27FC236}">
                <a16:creationId xmlns:a16="http://schemas.microsoft.com/office/drawing/2014/main" id="{5991E117-7824-77B9-7697-4E71FD342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305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909A4C95-46ED-F4CA-696A-4A478390B3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FA58A2-3739-D350-AB2E-B7B4D17D2EDD}"/>
              </a:ext>
            </a:extLst>
          </p:cNvPr>
          <p:cNvSpPr>
            <a:spLocks noGrp="1"/>
          </p:cNvSpPr>
          <p:nvPr>
            <p:ph type="title"/>
          </p:nvPr>
        </p:nvSpPr>
        <p:spPr>
          <a:xfrm>
            <a:off x="838200" y="384038"/>
            <a:ext cx="10515600" cy="1325563"/>
          </a:xfrm>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84DFA777-0E6A-B863-BE6D-AE9FFCC6E91E}"/>
              </a:ext>
            </a:extLst>
          </p:cNvPr>
          <p:cNvSpPr>
            <a:spLocks noGrp="1"/>
          </p:cNvSpPr>
          <p:nvPr>
            <p:ph idx="1"/>
          </p:nvPr>
        </p:nvSpPr>
        <p:spPr>
          <a:xfrm>
            <a:off x="838200" y="1373043"/>
            <a:ext cx="10515600" cy="4351338"/>
          </a:xfrm>
        </p:spPr>
        <p:txBody>
          <a:bodyPr>
            <a:normAutofit/>
          </a:bodyPr>
          <a:lstStyle/>
          <a:p>
            <a:r>
              <a:rPr lang="en-US" b="1" dirty="0">
                <a:solidFill>
                  <a:schemeClr val="bg1"/>
                </a:solidFill>
              </a:rPr>
              <a:t>HPCA – Submittal &amp; Review Process</a:t>
            </a:r>
          </a:p>
          <a:p>
            <a:pPr lvl="1"/>
            <a:r>
              <a:rPr lang="en-US" dirty="0">
                <a:solidFill>
                  <a:schemeClr val="bg1"/>
                </a:solidFill>
              </a:rPr>
              <a:t>Applicant </a:t>
            </a:r>
          </a:p>
          <a:p>
            <a:pPr lvl="2"/>
            <a:r>
              <a:rPr lang="en-US" dirty="0">
                <a:solidFill>
                  <a:schemeClr val="bg1"/>
                </a:solidFill>
              </a:rPr>
              <a:t>submits application electronically to SHPO</a:t>
            </a:r>
          </a:p>
          <a:p>
            <a:pPr marL="914400" lvl="2" indent="0">
              <a:buNone/>
            </a:pPr>
            <a:endParaRPr lang="en-US" dirty="0">
              <a:solidFill>
                <a:schemeClr val="bg1"/>
              </a:solidFill>
            </a:endParaRPr>
          </a:p>
          <a:p>
            <a:pPr lvl="1"/>
            <a:r>
              <a:rPr lang="en-US" dirty="0">
                <a:solidFill>
                  <a:schemeClr val="bg1"/>
                </a:solidFill>
              </a:rPr>
              <a:t>SHPO </a:t>
            </a:r>
          </a:p>
          <a:p>
            <a:pPr lvl="2"/>
            <a:r>
              <a:rPr lang="en-US" dirty="0">
                <a:solidFill>
                  <a:schemeClr val="bg1"/>
                </a:solidFill>
              </a:rPr>
              <a:t>Ensures application is complete, recommends actions and forwards to NPS  </a:t>
            </a:r>
          </a:p>
          <a:p>
            <a:pPr lvl="2"/>
            <a:endParaRPr lang="en-US" dirty="0">
              <a:solidFill>
                <a:schemeClr val="bg1"/>
              </a:solidFill>
            </a:endParaRPr>
          </a:p>
          <a:p>
            <a:pPr lvl="1"/>
            <a:r>
              <a:rPr lang="en-US" dirty="0">
                <a:solidFill>
                  <a:schemeClr val="bg1"/>
                </a:solidFill>
              </a:rPr>
              <a:t>NPS</a:t>
            </a:r>
          </a:p>
          <a:p>
            <a:pPr lvl="2"/>
            <a:r>
              <a:rPr lang="en-US" dirty="0">
                <a:solidFill>
                  <a:schemeClr val="bg1"/>
                </a:solidFill>
              </a:rPr>
              <a:t>Makes final determination</a:t>
            </a:r>
          </a:p>
          <a:p>
            <a:pPr lvl="2"/>
            <a:r>
              <a:rPr lang="en-US" dirty="0">
                <a:solidFill>
                  <a:schemeClr val="bg1"/>
                </a:solidFill>
              </a:rPr>
              <a:t>May differ from the recommendation of the SHPO. </a:t>
            </a:r>
          </a:p>
          <a:p>
            <a:pPr lvl="2"/>
            <a:r>
              <a:rPr lang="en-US" dirty="0">
                <a:solidFill>
                  <a:schemeClr val="bg1"/>
                </a:solidFill>
              </a:rPr>
              <a:t>Notifies the applicant of the decision and provides a copy of all decisions to the IRS and the SHPO.</a:t>
            </a:r>
          </a:p>
        </p:txBody>
      </p:sp>
      <p:pic>
        <p:nvPicPr>
          <p:cNvPr id="2050" name="Picture 2">
            <a:extLst>
              <a:ext uri="{FF2B5EF4-FFF2-40B4-BE49-F238E27FC236}">
                <a16:creationId xmlns:a16="http://schemas.microsoft.com/office/drawing/2014/main" id="{D67F6F7A-3AD3-B1DF-E644-75663DB69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50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74A0BA31-19CC-28F9-EAB8-EFEBFE459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576461-150C-666B-5D23-ADB6C50456A6}"/>
              </a:ext>
            </a:extLst>
          </p:cNvPr>
          <p:cNvSpPr>
            <a:spLocks noGrp="1"/>
          </p:cNvSpPr>
          <p:nvPr>
            <p:ph type="title"/>
          </p:nvPr>
        </p:nvSpPr>
        <p:spPr>
          <a:xfrm>
            <a:off x="838200" y="384038"/>
            <a:ext cx="10515600" cy="1325563"/>
          </a:xfrm>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8172D787-3A1E-D834-6534-B8267300234C}"/>
              </a:ext>
            </a:extLst>
          </p:cNvPr>
          <p:cNvSpPr>
            <a:spLocks noGrp="1"/>
          </p:cNvSpPr>
          <p:nvPr>
            <p:ph idx="1"/>
          </p:nvPr>
        </p:nvSpPr>
        <p:spPr>
          <a:xfrm>
            <a:off x="838200" y="1373043"/>
            <a:ext cx="10515600" cy="4351338"/>
          </a:xfrm>
        </p:spPr>
        <p:txBody>
          <a:bodyPr>
            <a:normAutofit/>
          </a:bodyPr>
          <a:lstStyle/>
          <a:p>
            <a:r>
              <a:rPr lang="en-US" b="1" dirty="0">
                <a:solidFill>
                  <a:schemeClr val="bg1"/>
                </a:solidFill>
              </a:rPr>
              <a:t>HPCA – Review Times</a:t>
            </a:r>
          </a:p>
          <a:p>
            <a:pPr lvl="1"/>
            <a:r>
              <a:rPr lang="en-US" dirty="0">
                <a:solidFill>
                  <a:schemeClr val="bg1"/>
                </a:solidFill>
              </a:rPr>
              <a:t>Complete application?</a:t>
            </a:r>
          </a:p>
          <a:p>
            <a:pPr lvl="2"/>
            <a:r>
              <a:rPr lang="en-US" dirty="0">
                <a:solidFill>
                  <a:schemeClr val="bg1"/>
                </a:solidFill>
              </a:rPr>
              <a:t>SHPO = generally 30 days </a:t>
            </a:r>
          </a:p>
          <a:p>
            <a:pPr lvl="2"/>
            <a:r>
              <a:rPr lang="en-US" dirty="0">
                <a:solidFill>
                  <a:schemeClr val="bg1"/>
                </a:solidFill>
              </a:rPr>
              <a:t>NPS = generally 30 days</a:t>
            </a:r>
          </a:p>
          <a:p>
            <a:pPr lvl="2"/>
            <a:endParaRPr lang="en-US" dirty="0">
              <a:solidFill>
                <a:schemeClr val="bg1"/>
              </a:solidFill>
            </a:endParaRPr>
          </a:p>
          <a:p>
            <a:pPr lvl="1"/>
            <a:r>
              <a:rPr lang="en-US" dirty="0">
                <a:solidFill>
                  <a:schemeClr val="bg1"/>
                </a:solidFill>
              </a:rPr>
              <a:t>Incomplete application? </a:t>
            </a:r>
          </a:p>
          <a:p>
            <a:pPr lvl="2"/>
            <a:r>
              <a:rPr lang="en-US" dirty="0">
                <a:solidFill>
                  <a:schemeClr val="bg1"/>
                </a:solidFill>
              </a:rPr>
              <a:t>Will be placed on hold for additional information or returned to the applicant for resubmission. </a:t>
            </a:r>
          </a:p>
          <a:p>
            <a:pPr lvl="2"/>
            <a:endParaRPr lang="en-US" dirty="0">
              <a:solidFill>
                <a:schemeClr val="bg1"/>
              </a:solidFill>
            </a:endParaRPr>
          </a:p>
          <a:p>
            <a:pPr lvl="1"/>
            <a:r>
              <a:rPr lang="en-US" dirty="0">
                <a:solidFill>
                  <a:schemeClr val="bg1"/>
                </a:solidFill>
              </a:rPr>
              <a:t>Review of Part 2 and Part 3 applications by the NPS does not start until payment of the review fee has been received.</a:t>
            </a:r>
          </a:p>
          <a:p>
            <a:pPr marL="1371600" lvl="3" indent="0">
              <a:buNone/>
            </a:pPr>
            <a:endParaRPr lang="en-US" dirty="0">
              <a:solidFill>
                <a:schemeClr val="bg1"/>
              </a:solidFill>
            </a:endParaRPr>
          </a:p>
        </p:txBody>
      </p:sp>
      <p:pic>
        <p:nvPicPr>
          <p:cNvPr id="2050" name="Picture 2">
            <a:extLst>
              <a:ext uri="{FF2B5EF4-FFF2-40B4-BE49-F238E27FC236}">
                <a16:creationId xmlns:a16="http://schemas.microsoft.com/office/drawing/2014/main" id="{834A4D9F-51AE-80D2-B536-33CCCC6B4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891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A7C78201-D739-E03E-F1A0-537774C2FE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EEF1C9-6DEE-7452-C881-7488575BE973}"/>
              </a:ext>
            </a:extLst>
          </p:cNvPr>
          <p:cNvSpPr>
            <a:spLocks noGrp="1"/>
          </p:cNvSpPr>
          <p:nvPr>
            <p:ph type="title"/>
          </p:nvPr>
        </p:nvSpPr>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CC6A3108-C66B-5C45-269B-7B36E54A287C}"/>
              </a:ext>
            </a:extLst>
          </p:cNvPr>
          <p:cNvSpPr>
            <a:spLocks noGrp="1"/>
          </p:cNvSpPr>
          <p:nvPr>
            <p:ph idx="1"/>
          </p:nvPr>
        </p:nvSpPr>
        <p:spPr>
          <a:xfrm>
            <a:off x="646175" y="1426754"/>
            <a:ext cx="11249333" cy="4623850"/>
          </a:xfrm>
        </p:spPr>
        <p:txBody>
          <a:bodyPr>
            <a:normAutofit fontScale="77500" lnSpcReduction="20000"/>
          </a:bodyPr>
          <a:lstStyle/>
          <a:p>
            <a:r>
              <a:rPr lang="en-US" dirty="0">
                <a:solidFill>
                  <a:schemeClr val="bg1"/>
                </a:solidFill>
              </a:rPr>
              <a:t> </a:t>
            </a:r>
            <a:r>
              <a:rPr lang="en-US" b="1" dirty="0">
                <a:solidFill>
                  <a:schemeClr val="bg1"/>
                </a:solidFill>
              </a:rPr>
              <a:t>Part 1 – Evaluation of Significance</a:t>
            </a:r>
          </a:p>
          <a:p>
            <a:pPr lvl="1"/>
            <a:r>
              <a:rPr lang="en-US" b="1" dirty="0">
                <a:solidFill>
                  <a:schemeClr val="bg1"/>
                </a:solidFill>
              </a:rPr>
              <a:t>Cover Sheet</a:t>
            </a:r>
          </a:p>
          <a:p>
            <a:pPr lvl="2"/>
            <a:r>
              <a:rPr lang="en-US" dirty="0">
                <a:solidFill>
                  <a:schemeClr val="bg1"/>
                </a:solidFill>
              </a:rPr>
              <a:t>Must use official cover sheet with applicant’s e-signature and date.</a:t>
            </a:r>
          </a:p>
          <a:p>
            <a:pPr marL="914400" lvl="2" indent="0">
              <a:buNone/>
            </a:pPr>
            <a:endParaRPr lang="en-US" b="1" dirty="0">
              <a:solidFill>
                <a:schemeClr val="bg1"/>
              </a:solidFill>
            </a:endParaRPr>
          </a:p>
          <a:p>
            <a:pPr lvl="1"/>
            <a:r>
              <a:rPr lang="en-US" b="1" dirty="0">
                <a:solidFill>
                  <a:schemeClr val="bg1"/>
                </a:solidFill>
              </a:rPr>
              <a:t>Description of Physical Appearance</a:t>
            </a:r>
          </a:p>
          <a:p>
            <a:pPr lvl="2"/>
            <a:r>
              <a:rPr lang="en-US" dirty="0">
                <a:solidFill>
                  <a:schemeClr val="bg1"/>
                </a:solidFill>
              </a:rPr>
              <a:t>Describe exterior &amp; interior as existing before rehab.</a:t>
            </a:r>
          </a:p>
          <a:p>
            <a:pPr lvl="3"/>
            <a:r>
              <a:rPr lang="en-US" dirty="0">
                <a:solidFill>
                  <a:schemeClr val="bg1"/>
                </a:solidFill>
              </a:rPr>
              <a:t>Architectural style</a:t>
            </a:r>
          </a:p>
          <a:p>
            <a:pPr lvl="3"/>
            <a:r>
              <a:rPr lang="en-US" dirty="0">
                <a:solidFill>
                  <a:schemeClr val="bg1"/>
                </a:solidFill>
              </a:rPr>
              <a:t>Materials (brick, wood, etc.)</a:t>
            </a:r>
          </a:p>
          <a:p>
            <a:pPr lvl="3"/>
            <a:r>
              <a:rPr lang="en-US" dirty="0">
                <a:solidFill>
                  <a:schemeClr val="bg1"/>
                </a:solidFill>
              </a:rPr>
              <a:t>Roof type (flat, gable, hipped, etc.)</a:t>
            </a:r>
          </a:p>
          <a:p>
            <a:pPr lvl="3"/>
            <a:r>
              <a:rPr lang="en-US" dirty="0">
                <a:solidFill>
                  <a:schemeClr val="bg1"/>
                </a:solidFill>
              </a:rPr>
              <a:t>Stories &amp; building plan (rectangular, L-shaped, etc.)</a:t>
            </a:r>
          </a:p>
          <a:p>
            <a:pPr lvl="3"/>
            <a:r>
              <a:rPr lang="en-US" dirty="0">
                <a:solidFill>
                  <a:schemeClr val="bg1"/>
                </a:solidFill>
              </a:rPr>
              <a:t>Distinguishing features (windows, chimneys, porches, decorative interiors).</a:t>
            </a:r>
          </a:p>
          <a:p>
            <a:pPr lvl="3"/>
            <a:r>
              <a:rPr lang="en-US" dirty="0">
                <a:solidFill>
                  <a:schemeClr val="bg1"/>
                </a:solidFill>
              </a:rPr>
              <a:t>Construction History &amp; Record alterations (additions, window infill, interior changes).</a:t>
            </a:r>
          </a:p>
          <a:p>
            <a:pPr lvl="3"/>
            <a:r>
              <a:rPr lang="en-US" dirty="0">
                <a:solidFill>
                  <a:schemeClr val="bg1"/>
                </a:solidFill>
              </a:rPr>
              <a:t>Mention outbuildings (barns, sheds, garages).</a:t>
            </a:r>
          </a:p>
          <a:p>
            <a:pPr lvl="3"/>
            <a:r>
              <a:rPr lang="en-US" dirty="0">
                <a:solidFill>
                  <a:schemeClr val="bg1"/>
                </a:solidFill>
              </a:rPr>
              <a:t>Relate building to district/neighborhood </a:t>
            </a:r>
          </a:p>
          <a:p>
            <a:pPr lvl="3"/>
            <a:endParaRPr lang="en-US" dirty="0">
              <a:solidFill>
                <a:schemeClr val="bg1"/>
              </a:solidFill>
            </a:endParaRPr>
          </a:p>
          <a:p>
            <a:pPr lvl="1"/>
            <a:r>
              <a:rPr lang="en-US" b="1" dirty="0">
                <a:solidFill>
                  <a:schemeClr val="bg1"/>
                </a:solidFill>
              </a:rPr>
              <a:t>Statement of Significance</a:t>
            </a:r>
          </a:p>
          <a:p>
            <a:pPr lvl="2"/>
            <a:r>
              <a:rPr lang="en-US" dirty="0">
                <a:solidFill>
                  <a:schemeClr val="bg1"/>
                </a:solidFill>
              </a:rPr>
              <a:t>Summarize the building’s significance or how building contributes to district’s significance.</a:t>
            </a:r>
          </a:p>
          <a:p>
            <a:pPr lvl="2"/>
            <a:r>
              <a:rPr lang="en-US" dirty="0">
                <a:solidFill>
                  <a:schemeClr val="bg1"/>
                </a:solidFill>
              </a:rPr>
              <a:t>Period of Significance; Applicable National Register Significance Criteria</a:t>
            </a:r>
          </a:p>
          <a:p>
            <a:pPr lvl="2"/>
            <a:r>
              <a:rPr lang="en-US" dirty="0">
                <a:solidFill>
                  <a:schemeClr val="bg1"/>
                </a:solidFill>
              </a:rPr>
              <a:t>Need help? See National Register Bulletin 16b: </a:t>
            </a:r>
            <a:r>
              <a:rPr lang="en-US" dirty="0">
                <a:solidFill>
                  <a:schemeClr val="bg1"/>
                </a:solidFill>
                <a:hlinkClick r:id="rId2"/>
              </a:rPr>
              <a:t>https://www.nps.gov/subjects/nationalregister/upload/NRB16B-Complete.pdf</a:t>
            </a:r>
            <a:r>
              <a:rPr lang="en-US" dirty="0">
                <a:solidFill>
                  <a:schemeClr val="bg1"/>
                </a:solidFill>
              </a:rPr>
              <a:t> </a:t>
            </a:r>
          </a:p>
          <a:p>
            <a:pPr lvl="2"/>
            <a:endParaRPr lang="en-US" dirty="0">
              <a:solidFill>
                <a:schemeClr val="bg1"/>
              </a:solidFill>
            </a:endParaRPr>
          </a:p>
          <a:p>
            <a:pPr lvl="1"/>
            <a:endParaRPr lang="en-US" dirty="0">
              <a:solidFill>
                <a:schemeClr val="bg1"/>
              </a:solidFill>
            </a:endParaRPr>
          </a:p>
          <a:p>
            <a:pPr lvl="1"/>
            <a:endParaRPr lang="en-US" dirty="0">
              <a:solidFill>
                <a:schemeClr val="bg1"/>
              </a:solidFill>
            </a:endParaRPr>
          </a:p>
        </p:txBody>
      </p:sp>
      <p:pic>
        <p:nvPicPr>
          <p:cNvPr id="2050" name="Picture 2">
            <a:extLst>
              <a:ext uri="{FF2B5EF4-FFF2-40B4-BE49-F238E27FC236}">
                <a16:creationId xmlns:a16="http://schemas.microsoft.com/office/drawing/2014/main" id="{9737DBB2-C163-AE3F-040A-A4FDF88A5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383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06FEC8C8-7B94-7FF6-CE0F-BBDFF80EC2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CAA7E9-8D7A-EC26-CC3E-026C618E470C}"/>
              </a:ext>
            </a:extLst>
          </p:cNvPr>
          <p:cNvSpPr>
            <a:spLocks noGrp="1"/>
          </p:cNvSpPr>
          <p:nvPr>
            <p:ph type="title"/>
          </p:nvPr>
        </p:nvSpPr>
        <p:spPr/>
        <p:txBody>
          <a:bodyPr/>
          <a:lstStyle/>
          <a:p>
            <a:r>
              <a:rPr lang="en-US" b="1" dirty="0">
                <a:solidFill>
                  <a:srgbClr val="FF9933"/>
                </a:solidFill>
              </a:rPr>
              <a:t>Federal Historic Tax Credit</a:t>
            </a:r>
          </a:p>
        </p:txBody>
      </p:sp>
      <p:pic>
        <p:nvPicPr>
          <p:cNvPr id="2050" name="Picture 2">
            <a:extLst>
              <a:ext uri="{FF2B5EF4-FFF2-40B4-BE49-F238E27FC236}">
                <a16:creationId xmlns:a16="http://schemas.microsoft.com/office/drawing/2014/main" id="{630A8E44-7914-36D8-58AB-179A19E92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65721E3-3867-3A91-EB70-55569B49022B}"/>
              </a:ext>
            </a:extLst>
          </p:cNvPr>
          <p:cNvPicPr>
            <a:picLocks noChangeAspect="1"/>
          </p:cNvPicPr>
          <p:nvPr/>
        </p:nvPicPr>
        <p:blipFill>
          <a:blip r:embed="rId3"/>
          <a:srcRect t="1346" b="2695"/>
          <a:stretch>
            <a:fillRect/>
          </a:stretch>
        </p:blipFill>
        <p:spPr>
          <a:xfrm>
            <a:off x="5658706" y="1161573"/>
            <a:ext cx="3893129" cy="4671044"/>
          </a:xfrm>
          <a:prstGeom prst="rect">
            <a:avLst/>
          </a:prstGeom>
        </p:spPr>
      </p:pic>
      <p:pic>
        <p:nvPicPr>
          <p:cNvPr id="9" name="Picture 8">
            <a:extLst>
              <a:ext uri="{FF2B5EF4-FFF2-40B4-BE49-F238E27FC236}">
                <a16:creationId xmlns:a16="http://schemas.microsoft.com/office/drawing/2014/main" id="{3DFAE9D0-BB92-6AF8-F76D-28B9E9D45288}"/>
              </a:ext>
            </a:extLst>
          </p:cNvPr>
          <p:cNvPicPr>
            <a:picLocks noChangeAspect="1"/>
          </p:cNvPicPr>
          <p:nvPr/>
        </p:nvPicPr>
        <p:blipFill>
          <a:blip r:embed="rId4"/>
          <a:stretch>
            <a:fillRect/>
          </a:stretch>
        </p:blipFill>
        <p:spPr>
          <a:xfrm>
            <a:off x="1704976" y="1302543"/>
            <a:ext cx="3657600" cy="4636958"/>
          </a:xfrm>
          <a:prstGeom prst="rect">
            <a:avLst/>
          </a:prstGeom>
        </p:spPr>
      </p:pic>
    </p:spTree>
    <p:extLst>
      <p:ext uri="{BB962C8B-B14F-4D97-AF65-F5344CB8AC3E}">
        <p14:creationId xmlns:p14="http://schemas.microsoft.com/office/powerpoint/2010/main" val="336862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7C1A3C28-DE71-BF34-D2EE-5B1CC7DC42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579E7-6772-E2CE-BE90-C848E8C2836C}"/>
              </a:ext>
            </a:extLst>
          </p:cNvPr>
          <p:cNvSpPr>
            <a:spLocks noGrp="1"/>
          </p:cNvSpPr>
          <p:nvPr>
            <p:ph type="title"/>
          </p:nvPr>
        </p:nvSpPr>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BFB81A1F-EE1C-003C-29D4-8EF2DE5D0924}"/>
              </a:ext>
            </a:extLst>
          </p:cNvPr>
          <p:cNvSpPr>
            <a:spLocks noGrp="1"/>
          </p:cNvSpPr>
          <p:nvPr>
            <p:ph idx="1"/>
          </p:nvPr>
        </p:nvSpPr>
        <p:spPr>
          <a:xfrm>
            <a:off x="838200" y="1530062"/>
            <a:ext cx="10515600" cy="4351338"/>
          </a:xfrm>
        </p:spPr>
        <p:txBody>
          <a:bodyPr>
            <a:normAutofit/>
          </a:bodyPr>
          <a:lstStyle/>
          <a:p>
            <a:pPr lvl="1"/>
            <a:r>
              <a:rPr lang="en-US" b="1" dirty="0">
                <a:solidFill>
                  <a:schemeClr val="bg1"/>
                </a:solidFill>
              </a:rPr>
              <a:t>Additional Part 1 Requirements</a:t>
            </a:r>
          </a:p>
          <a:p>
            <a:pPr lvl="2"/>
            <a:r>
              <a:rPr lang="en-US" b="1" dirty="0">
                <a:solidFill>
                  <a:schemeClr val="bg1"/>
                </a:solidFill>
              </a:rPr>
              <a:t>Ownership Statement: </a:t>
            </a:r>
            <a:r>
              <a:rPr lang="en-US" dirty="0">
                <a:solidFill>
                  <a:schemeClr val="bg1"/>
                </a:solidFill>
              </a:rPr>
              <a:t>If not the fee simple owner, provide written consent from the owner acknowledging and not objecting to the application.</a:t>
            </a:r>
          </a:p>
          <a:p>
            <a:pPr marL="914400" lvl="2" indent="0">
              <a:buNone/>
            </a:pPr>
            <a:endParaRPr lang="en-US" dirty="0">
              <a:solidFill>
                <a:schemeClr val="bg1"/>
              </a:solidFill>
            </a:endParaRPr>
          </a:p>
          <a:p>
            <a:pPr lvl="2"/>
            <a:r>
              <a:rPr lang="en-US" b="1" dirty="0">
                <a:solidFill>
                  <a:schemeClr val="bg1"/>
                </a:solidFill>
              </a:rPr>
              <a:t>Photographs w/ Captions &amp; Photo Key</a:t>
            </a:r>
          </a:p>
          <a:p>
            <a:pPr lvl="3"/>
            <a:r>
              <a:rPr lang="en-US" dirty="0">
                <a:solidFill>
                  <a:schemeClr val="bg1"/>
                </a:solidFill>
              </a:rPr>
              <a:t> Submit current photos (before rehab or at time of easement application). </a:t>
            </a:r>
          </a:p>
          <a:p>
            <a:pPr lvl="3"/>
            <a:r>
              <a:rPr lang="en-US" dirty="0">
                <a:solidFill>
                  <a:schemeClr val="bg1"/>
                </a:solidFill>
              </a:rPr>
              <a:t>Site plan or aerial for exterior</a:t>
            </a:r>
          </a:p>
          <a:p>
            <a:pPr lvl="3"/>
            <a:r>
              <a:rPr lang="en-US" dirty="0">
                <a:solidFill>
                  <a:schemeClr val="bg1"/>
                </a:solidFill>
              </a:rPr>
              <a:t>Floor plan for interior</a:t>
            </a:r>
          </a:p>
          <a:p>
            <a:pPr marL="914400" lvl="2" indent="0">
              <a:buNone/>
            </a:pPr>
            <a:endParaRPr lang="en-US" dirty="0">
              <a:solidFill>
                <a:schemeClr val="bg1"/>
              </a:solidFill>
            </a:endParaRPr>
          </a:p>
          <a:p>
            <a:pPr lvl="2"/>
            <a:r>
              <a:rPr lang="en-US" b="1" dirty="0">
                <a:solidFill>
                  <a:schemeClr val="bg1"/>
                </a:solidFill>
              </a:rPr>
              <a:t>Map: Provide site plan or district map with property highlighted.</a:t>
            </a:r>
          </a:p>
          <a:p>
            <a:pPr lvl="3"/>
            <a:r>
              <a:rPr lang="en-US" dirty="0">
                <a:solidFill>
                  <a:schemeClr val="bg1"/>
                </a:solidFill>
              </a:rPr>
              <a:t>Show all buildings if multiple </a:t>
            </a:r>
          </a:p>
          <a:p>
            <a:pPr lvl="3"/>
            <a:r>
              <a:rPr lang="en-US" dirty="0">
                <a:solidFill>
                  <a:schemeClr val="bg1"/>
                </a:solidFill>
              </a:rPr>
              <a:t>Identify applicant’s portion if partial ownership/control</a:t>
            </a:r>
          </a:p>
          <a:p>
            <a:pPr lvl="1"/>
            <a:endParaRPr lang="en-US" dirty="0">
              <a:solidFill>
                <a:schemeClr val="bg1"/>
              </a:solidFill>
            </a:endParaRPr>
          </a:p>
        </p:txBody>
      </p:sp>
      <p:pic>
        <p:nvPicPr>
          <p:cNvPr id="2050" name="Picture 2">
            <a:extLst>
              <a:ext uri="{FF2B5EF4-FFF2-40B4-BE49-F238E27FC236}">
                <a16:creationId xmlns:a16="http://schemas.microsoft.com/office/drawing/2014/main" id="{DC605557-7EAF-6117-ED3B-276BA1D12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355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37B7699C-0D17-6017-F837-6BC87F3456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1F8A8-A35F-3A48-AEDD-BBD93EA8A6DF}"/>
              </a:ext>
            </a:extLst>
          </p:cNvPr>
          <p:cNvSpPr>
            <a:spLocks noGrp="1"/>
          </p:cNvSpPr>
          <p:nvPr>
            <p:ph type="title"/>
          </p:nvPr>
        </p:nvSpPr>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4A7A3DCC-3365-F527-4FF2-66FE49DA1280}"/>
              </a:ext>
            </a:extLst>
          </p:cNvPr>
          <p:cNvSpPr>
            <a:spLocks noGrp="1"/>
          </p:cNvSpPr>
          <p:nvPr>
            <p:ph idx="1"/>
          </p:nvPr>
        </p:nvSpPr>
        <p:spPr>
          <a:xfrm>
            <a:off x="646175" y="1426754"/>
            <a:ext cx="11249333" cy="4623850"/>
          </a:xfrm>
        </p:spPr>
        <p:txBody>
          <a:bodyPr>
            <a:normAutofit fontScale="92500" lnSpcReduction="10000"/>
          </a:bodyPr>
          <a:lstStyle/>
          <a:p>
            <a:r>
              <a:rPr lang="en-US" dirty="0">
                <a:solidFill>
                  <a:schemeClr val="bg1"/>
                </a:solidFill>
              </a:rPr>
              <a:t> </a:t>
            </a:r>
            <a:r>
              <a:rPr lang="en-US" b="1" dirty="0">
                <a:solidFill>
                  <a:schemeClr val="bg1"/>
                </a:solidFill>
              </a:rPr>
              <a:t>Part 2 – Description of Rehabilitation</a:t>
            </a:r>
          </a:p>
          <a:p>
            <a:pPr lvl="1"/>
            <a:r>
              <a:rPr lang="en-US" b="1" dirty="0">
                <a:solidFill>
                  <a:schemeClr val="bg1"/>
                </a:solidFill>
              </a:rPr>
              <a:t>Cover Sheet</a:t>
            </a:r>
          </a:p>
          <a:p>
            <a:pPr lvl="2"/>
            <a:r>
              <a:rPr lang="en-US" dirty="0">
                <a:solidFill>
                  <a:schemeClr val="bg1"/>
                </a:solidFill>
              </a:rPr>
              <a:t>Must use official cover sheet with applicant’s e-signature and date.</a:t>
            </a:r>
          </a:p>
          <a:p>
            <a:pPr lvl="2"/>
            <a:r>
              <a:rPr lang="en-US" dirty="0">
                <a:solidFill>
                  <a:schemeClr val="bg1"/>
                </a:solidFill>
              </a:rPr>
              <a:t>Rehab Costs: Report total estimated QREs</a:t>
            </a:r>
          </a:p>
          <a:p>
            <a:pPr marL="914400" lvl="2" indent="0">
              <a:buNone/>
            </a:pPr>
            <a:endParaRPr lang="en-US" dirty="0">
              <a:solidFill>
                <a:schemeClr val="bg1"/>
              </a:solidFill>
            </a:endParaRPr>
          </a:p>
          <a:p>
            <a:pPr lvl="1"/>
            <a:r>
              <a:rPr lang="en-US" b="1" dirty="0">
                <a:solidFill>
                  <a:schemeClr val="bg1"/>
                </a:solidFill>
              </a:rPr>
              <a:t>Detailed Description of Rehabilitation Work</a:t>
            </a:r>
          </a:p>
          <a:p>
            <a:pPr lvl="2"/>
            <a:r>
              <a:rPr lang="en-US" dirty="0">
                <a:solidFill>
                  <a:schemeClr val="bg1"/>
                </a:solidFill>
              </a:rPr>
              <a:t>Describe existing condition and proposed scope for all work, not just credit-eligible work.</a:t>
            </a:r>
          </a:p>
          <a:p>
            <a:pPr lvl="2"/>
            <a:endParaRPr lang="en-US" b="1" dirty="0">
              <a:solidFill>
                <a:schemeClr val="bg1"/>
              </a:solidFill>
            </a:endParaRPr>
          </a:p>
          <a:p>
            <a:pPr lvl="1"/>
            <a:r>
              <a:rPr lang="en-US" b="1" dirty="0">
                <a:solidFill>
                  <a:schemeClr val="bg1"/>
                </a:solidFill>
              </a:rPr>
              <a:t>Minimum Required Documentation</a:t>
            </a:r>
          </a:p>
          <a:p>
            <a:pPr lvl="2"/>
            <a:r>
              <a:rPr lang="en-US" dirty="0">
                <a:solidFill>
                  <a:schemeClr val="bg1"/>
                </a:solidFill>
              </a:rPr>
              <a:t>Ownership Statement</a:t>
            </a:r>
          </a:p>
          <a:p>
            <a:pPr lvl="2"/>
            <a:r>
              <a:rPr lang="en-US" dirty="0">
                <a:solidFill>
                  <a:schemeClr val="bg1"/>
                </a:solidFill>
              </a:rPr>
              <a:t>Photographs &amp; Photo Key – Comprehensive photo coverage!</a:t>
            </a:r>
          </a:p>
          <a:p>
            <a:pPr lvl="2"/>
            <a:r>
              <a:rPr lang="en-US" dirty="0">
                <a:solidFill>
                  <a:schemeClr val="bg1"/>
                </a:solidFill>
              </a:rPr>
              <a:t>Architectural Drawings/Sketches:</a:t>
            </a:r>
          </a:p>
          <a:p>
            <a:pPr lvl="3"/>
            <a:r>
              <a:rPr lang="en-US" dirty="0">
                <a:solidFill>
                  <a:schemeClr val="bg1"/>
                </a:solidFill>
              </a:rPr>
              <a:t>Existing conditions + proposed work/new additions</a:t>
            </a:r>
          </a:p>
          <a:p>
            <a:pPr lvl="3"/>
            <a:r>
              <a:rPr lang="en-US" dirty="0">
                <a:solidFill>
                  <a:schemeClr val="bg1"/>
                </a:solidFill>
              </a:rPr>
              <a:t>Floor plans (sections/elevations if needed)</a:t>
            </a:r>
            <a:endParaRPr lang="en-US" b="1" dirty="0">
              <a:solidFill>
                <a:schemeClr val="bg1"/>
              </a:solidFill>
            </a:endParaRPr>
          </a:p>
          <a:p>
            <a:pPr lvl="1"/>
            <a:endParaRPr lang="en-US" b="1" dirty="0">
              <a:solidFill>
                <a:schemeClr val="bg1"/>
              </a:solidFill>
            </a:endParaRPr>
          </a:p>
          <a:p>
            <a:pPr lvl="2"/>
            <a:endParaRPr lang="en-US" b="1" dirty="0">
              <a:solidFill>
                <a:schemeClr val="bg1"/>
              </a:solidFill>
            </a:endParaRPr>
          </a:p>
          <a:p>
            <a:pPr lvl="2"/>
            <a:endParaRPr lang="en-US" b="1" dirty="0">
              <a:solidFill>
                <a:schemeClr val="bg1"/>
              </a:solidFill>
            </a:endParaRPr>
          </a:p>
          <a:p>
            <a:pPr lvl="2"/>
            <a:endParaRPr lang="en-US" b="1" dirty="0">
              <a:solidFill>
                <a:schemeClr val="bg1"/>
              </a:solidFill>
              <a:highlight>
                <a:srgbClr val="FFFF00"/>
              </a:highlight>
            </a:endParaRPr>
          </a:p>
          <a:p>
            <a:pPr lvl="1"/>
            <a:endParaRPr lang="en-US" dirty="0">
              <a:solidFill>
                <a:schemeClr val="bg1"/>
              </a:solidFill>
            </a:endParaRPr>
          </a:p>
          <a:p>
            <a:pPr lvl="1"/>
            <a:endParaRPr lang="en-US" dirty="0">
              <a:solidFill>
                <a:schemeClr val="bg1"/>
              </a:solidFill>
            </a:endParaRPr>
          </a:p>
        </p:txBody>
      </p:sp>
      <p:pic>
        <p:nvPicPr>
          <p:cNvPr id="2050" name="Picture 2">
            <a:extLst>
              <a:ext uri="{FF2B5EF4-FFF2-40B4-BE49-F238E27FC236}">
                <a16:creationId xmlns:a16="http://schemas.microsoft.com/office/drawing/2014/main" id="{0712599C-89AD-17E1-3BBA-52F39C81F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40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38F6F-D881-2268-1D2E-CA84AA9C311F}"/>
              </a:ext>
            </a:extLst>
          </p:cNvPr>
          <p:cNvSpPr>
            <a:spLocks noGrp="1"/>
          </p:cNvSpPr>
          <p:nvPr>
            <p:ph type="title"/>
          </p:nvPr>
        </p:nvSpPr>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6372E003-1C2E-B734-C2C8-F67F0B272CE5}"/>
              </a:ext>
            </a:extLst>
          </p:cNvPr>
          <p:cNvSpPr>
            <a:spLocks noGrp="1"/>
          </p:cNvSpPr>
          <p:nvPr>
            <p:ph idx="1"/>
          </p:nvPr>
        </p:nvSpPr>
        <p:spPr/>
        <p:txBody>
          <a:bodyPr/>
          <a:lstStyle/>
          <a:p>
            <a:r>
              <a:rPr lang="en-US" dirty="0">
                <a:solidFill>
                  <a:schemeClr val="bg1"/>
                </a:solidFill>
              </a:rPr>
              <a:t> </a:t>
            </a:r>
            <a:r>
              <a:rPr lang="en-US" b="1" dirty="0">
                <a:solidFill>
                  <a:schemeClr val="bg1"/>
                </a:solidFill>
              </a:rPr>
              <a:t>Who Administers the Program?</a:t>
            </a:r>
          </a:p>
          <a:p>
            <a:pPr marL="0" indent="0">
              <a:buNone/>
            </a:pPr>
            <a:endParaRPr lang="en-US" sz="800" b="1" dirty="0">
              <a:solidFill>
                <a:schemeClr val="bg1"/>
              </a:solidFill>
            </a:endParaRPr>
          </a:p>
          <a:p>
            <a:pPr lvl="1"/>
            <a:r>
              <a:rPr lang="en-US" dirty="0">
                <a:solidFill>
                  <a:schemeClr val="bg1"/>
                </a:solidFill>
              </a:rPr>
              <a:t>National Park Service (NPS) &amp; Internal Revenue Service (IRS) </a:t>
            </a:r>
          </a:p>
          <a:p>
            <a:pPr marL="457200" lvl="1" indent="0">
              <a:buNone/>
            </a:pPr>
            <a:endParaRPr lang="en-US" dirty="0">
              <a:solidFill>
                <a:schemeClr val="bg1"/>
              </a:solidFill>
            </a:endParaRPr>
          </a:p>
          <a:p>
            <a:pPr marL="457200" lvl="1" indent="0">
              <a:buNone/>
            </a:pPr>
            <a:endParaRPr lang="en-US" dirty="0">
              <a:solidFill>
                <a:schemeClr val="bg1"/>
              </a:solidFill>
            </a:endParaRPr>
          </a:p>
          <a:p>
            <a:pPr lvl="1"/>
            <a:endParaRPr lang="en-US" dirty="0">
              <a:solidFill>
                <a:schemeClr val="bg1"/>
              </a:solidFill>
            </a:endParaRPr>
          </a:p>
          <a:p>
            <a:pPr lvl="1"/>
            <a:r>
              <a:rPr lang="en-US" dirty="0">
                <a:solidFill>
                  <a:schemeClr val="bg1"/>
                </a:solidFill>
              </a:rPr>
              <a:t>In partnership with State Historic Preservation Offices (SHPO)</a:t>
            </a:r>
          </a:p>
          <a:p>
            <a:pPr marL="457200" lvl="1" indent="0">
              <a:buNone/>
            </a:pPr>
            <a:endParaRPr lang="en-US" dirty="0">
              <a:solidFill>
                <a:schemeClr val="bg1"/>
              </a:solidFill>
            </a:endParaRPr>
          </a:p>
          <a:p>
            <a:pPr marL="457200" lvl="1" indent="0">
              <a:buNone/>
            </a:pPr>
            <a:r>
              <a:rPr lang="en-US" dirty="0">
                <a:solidFill>
                  <a:schemeClr val="bg1"/>
                </a:solidFill>
              </a:rPr>
              <a:t>Angela Shearer, NPS TPS, Supervisory Historian </a:t>
            </a:r>
          </a:p>
          <a:p>
            <a:pPr marL="457200" lvl="1" indent="0">
              <a:buNone/>
            </a:pPr>
            <a:r>
              <a:rPr lang="en-US" dirty="0">
                <a:solidFill>
                  <a:schemeClr val="bg1"/>
                </a:solidFill>
              </a:rPr>
              <a:t>Chris Usler, </a:t>
            </a:r>
            <a:r>
              <a:rPr lang="en-US" dirty="0" err="1">
                <a:solidFill>
                  <a:schemeClr val="bg1"/>
                </a:solidFill>
              </a:rPr>
              <a:t>NeSHPO</a:t>
            </a:r>
            <a:r>
              <a:rPr lang="en-US" dirty="0">
                <a:solidFill>
                  <a:schemeClr val="bg1"/>
                </a:solidFill>
              </a:rPr>
              <a:t>, Historic Incentives Coordinator</a:t>
            </a:r>
          </a:p>
          <a:p>
            <a:pPr marL="457200" lvl="1" indent="0">
              <a:buNone/>
            </a:pPr>
            <a:endParaRPr lang="en-US" dirty="0">
              <a:solidFill>
                <a:schemeClr val="bg1"/>
              </a:solidFill>
            </a:endParaRPr>
          </a:p>
          <a:p>
            <a:pPr marL="457200" lvl="1" indent="0">
              <a:buNone/>
            </a:pPr>
            <a:endParaRPr lang="en-US" dirty="0">
              <a:solidFill>
                <a:schemeClr val="bg1"/>
              </a:solidFill>
            </a:endParaRPr>
          </a:p>
        </p:txBody>
      </p:sp>
      <p:pic>
        <p:nvPicPr>
          <p:cNvPr id="2050" name="Picture 2">
            <a:extLst>
              <a:ext uri="{FF2B5EF4-FFF2-40B4-BE49-F238E27FC236}">
                <a16:creationId xmlns:a16="http://schemas.microsoft.com/office/drawing/2014/main" id="{D7B4F398-26C9-99A9-4481-E79ACA553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E7F225D-0F8A-98D6-7CF3-3061C1E75936}"/>
              </a:ext>
            </a:extLst>
          </p:cNvPr>
          <p:cNvPicPr>
            <a:picLocks noChangeAspect="1"/>
          </p:cNvPicPr>
          <p:nvPr/>
        </p:nvPicPr>
        <p:blipFill>
          <a:blip r:embed="rId4"/>
          <a:stretch>
            <a:fillRect/>
          </a:stretch>
        </p:blipFill>
        <p:spPr>
          <a:xfrm>
            <a:off x="1901640" y="3128920"/>
            <a:ext cx="2648320" cy="600159"/>
          </a:xfrm>
          <a:prstGeom prst="rect">
            <a:avLst/>
          </a:prstGeom>
        </p:spPr>
      </p:pic>
      <p:pic>
        <p:nvPicPr>
          <p:cNvPr id="7" name="Picture 6">
            <a:extLst>
              <a:ext uri="{FF2B5EF4-FFF2-40B4-BE49-F238E27FC236}">
                <a16:creationId xmlns:a16="http://schemas.microsoft.com/office/drawing/2014/main" id="{EF704173-F86D-FC27-4236-06EAE7B4F9FF}"/>
              </a:ext>
            </a:extLst>
          </p:cNvPr>
          <p:cNvPicPr>
            <a:picLocks noChangeAspect="1"/>
          </p:cNvPicPr>
          <p:nvPr/>
        </p:nvPicPr>
        <p:blipFill>
          <a:blip r:embed="rId5"/>
          <a:stretch>
            <a:fillRect/>
          </a:stretch>
        </p:blipFill>
        <p:spPr>
          <a:xfrm>
            <a:off x="5906642" y="3128920"/>
            <a:ext cx="1735400" cy="600159"/>
          </a:xfrm>
          <a:prstGeom prst="rect">
            <a:avLst/>
          </a:prstGeom>
        </p:spPr>
      </p:pic>
    </p:spTree>
    <p:extLst>
      <p:ext uri="{BB962C8B-B14F-4D97-AF65-F5344CB8AC3E}">
        <p14:creationId xmlns:p14="http://schemas.microsoft.com/office/powerpoint/2010/main" val="376228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1315A561-BAAC-AFFC-7418-855168EE5E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96B75A-81EC-B931-F17B-49966C379F97}"/>
              </a:ext>
            </a:extLst>
          </p:cNvPr>
          <p:cNvSpPr>
            <a:spLocks noGrp="1"/>
          </p:cNvSpPr>
          <p:nvPr>
            <p:ph type="title"/>
          </p:nvPr>
        </p:nvSpPr>
        <p:spPr/>
        <p:txBody>
          <a:bodyPr/>
          <a:lstStyle/>
          <a:p>
            <a:r>
              <a:rPr lang="en-US" b="1" dirty="0">
                <a:solidFill>
                  <a:srgbClr val="FF9933"/>
                </a:solidFill>
              </a:rPr>
              <a:t>Federal Historic Tax Credit</a:t>
            </a:r>
          </a:p>
        </p:txBody>
      </p:sp>
      <p:pic>
        <p:nvPicPr>
          <p:cNvPr id="2050" name="Picture 2">
            <a:extLst>
              <a:ext uri="{FF2B5EF4-FFF2-40B4-BE49-F238E27FC236}">
                <a16:creationId xmlns:a16="http://schemas.microsoft.com/office/drawing/2014/main" id="{293F0650-B124-F51A-DA2D-5236E8674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2291291-769E-99FE-49A8-A15BF265C5BD}"/>
              </a:ext>
            </a:extLst>
          </p:cNvPr>
          <p:cNvPicPr>
            <a:picLocks noChangeAspect="1"/>
          </p:cNvPicPr>
          <p:nvPr/>
        </p:nvPicPr>
        <p:blipFill>
          <a:blip r:embed="rId3"/>
          <a:stretch>
            <a:fillRect/>
          </a:stretch>
        </p:blipFill>
        <p:spPr>
          <a:xfrm>
            <a:off x="2023012" y="1282864"/>
            <a:ext cx="3724275" cy="4632386"/>
          </a:xfrm>
          <a:prstGeom prst="rect">
            <a:avLst/>
          </a:prstGeom>
        </p:spPr>
      </p:pic>
      <p:pic>
        <p:nvPicPr>
          <p:cNvPr id="9" name="Picture 8">
            <a:extLst>
              <a:ext uri="{FF2B5EF4-FFF2-40B4-BE49-F238E27FC236}">
                <a16:creationId xmlns:a16="http://schemas.microsoft.com/office/drawing/2014/main" id="{874FFCED-F4B1-04AD-9974-C139CC0B1783}"/>
              </a:ext>
            </a:extLst>
          </p:cNvPr>
          <p:cNvPicPr>
            <a:picLocks noChangeAspect="1"/>
          </p:cNvPicPr>
          <p:nvPr/>
        </p:nvPicPr>
        <p:blipFill>
          <a:blip r:embed="rId4"/>
          <a:stretch>
            <a:fillRect/>
          </a:stretch>
        </p:blipFill>
        <p:spPr>
          <a:xfrm>
            <a:off x="5987514" y="1284610"/>
            <a:ext cx="3587393" cy="4630640"/>
          </a:xfrm>
          <a:prstGeom prst="rect">
            <a:avLst/>
          </a:prstGeom>
        </p:spPr>
      </p:pic>
    </p:spTree>
    <p:extLst>
      <p:ext uri="{BB962C8B-B14F-4D97-AF65-F5344CB8AC3E}">
        <p14:creationId xmlns:p14="http://schemas.microsoft.com/office/powerpoint/2010/main" val="3179362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48808B80-19A4-6F40-45CA-1819B7ED52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DC57E2-B02A-F5CC-A847-9C4E9EE2EE68}"/>
              </a:ext>
            </a:extLst>
          </p:cNvPr>
          <p:cNvSpPr>
            <a:spLocks noGrp="1"/>
          </p:cNvSpPr>
          <p:nvPr>
            <p:ph type="title"/>
          </p:nvPr>
        </p:nvSpPr>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263F9052-C1F0-107B-2AFB-900894D0BE22}"/>
              </a:ext>
            </a:extLst>
          </p:cNvPr>
          <p:cNvSpPr>
            <a:spLocks noGrp="1"/>
          </p:cNvSpPr>
          <p:nvPr>
            <p:ph idx="1"/>
          </p:nvPr>
        </p:nvSpPr>
        <p:spPr>
          <a:xfrm>
            <a:off x="838200" y="1530062"/>
            <a:ext cx="10515600" cy="4351338"/>
          </a:xfrm>
        </p:spPr>
        <p:txBody>
          <a:bodyPr/>
          <a:lstStyle/>
          <a:p>
            <a:r>
              <a:rPr lang="en-US" dirty="0">
                <a:solidFill>
                  <a:schemeClr val="bg1"/>
                </a:solidFill>
              </a:rPr>
              <a:t> </a:t>
            </a:r>
            <a:r>
              <a:rPr lang="en-US" b="1" dirty="0">
                <a:solidFill>
                  <a:schemeClr val="bg1"/>
                </a:solidFill>
              </a:rPr>
              <a:t>Part 2 – Description of Rehabilitation</a:t>
            </a:r>
          </a:p>
        </p:txBody>
      </p:sp>
      <p:pic>
        <p:nvPicPr>
          <p:cNvPr id="2050" name="Picture 2">
            <a:extLst>
              <a:ext uri="{FF2B5EF4-FFF2-40B4-BE49-F238E27FC236}">
                <a16:creationId xmlns:a16="http://schemas.microsoft.com/office/drawing/2014/main" id="{E8F3FECA-F75E-D0FC-EB1E-0880B6E07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256E0E94-E299-AC8E-A253-7186421C8F5E}"/>
              </a:ext>
            </a:extLst>
          </p:cNvPr>
          <p:cNvSpPr txBox="1">
            <a:spLocks/>
          </p:cNvSpPr>
          <p:nvPr/>
        </p:nvSpPr>
        <p:spPr>
          <a:xfrm>
            <a:off x="693800" y="2160179"/>
            <a:ext cx="11249333" cy="294522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rPr>
              <a:t>Evaluation Process</a:t>
            </a:r>
            <a:endParaRPr lang="en-US" dirty="0">
              <a:solidFill>
                <a:schemeClr val="bg1"/>
              </a:solidFill>
            </a:endParaRPr>
          </a:p>
          <a:p>
            <a:pPr lvl="1"/>
            <a:r>
              <a:rPr lang="en-US" sz="2000" dirty="0">
                <a:solidFill>
                  <a:schemeClr val="bg1"/>
                </a:solidFill>
              </a:rPr>
              <a:t>Reviewed under </a:t>
            </a:r>
            <a:r>
              <a:rPr lang="en-US" sz="2000" b="1" dirty="0">
                <a:solidFill>
                  <a:schemeClr val="bg1"/>
                </a:solidFill>
              </a:rPr>
              <a:t>Secretary of the Interior’s Standards for Rehabilitation</a:t>
            </a:r>
            <a:r>
              <a:rPr lang="en-US" sz="2000" dirty="0">
                <a:solidFill>
                  <a:schemeClr val="bg1"/>
                </a:solidFill>
              </a:rPr>
              <a:t> </a:t>
            </a:r>
          </a:p>
          <a:p>
            <a:pPr marL="457200" lvl="1" indent="0">
              <a:buNone/>
            </a:pPr>
            <a:endParaRPr lang="en-US" sz="2000" dirty="0">
              <a:solidFill>
                <a:schemeClr val="bg1"/>
              </a:solidFill>
            </a:endParaRPr>
          </a:p>
          <a:p>
            <a:pPr lvl="1"/>
            <a:r>
              <a:rPr lang="en-US" sz="2000" dirty="0">
                <a:solidFill>
                  <a:schemeClr val="bg1"/>
                </a:solidFill>
              </a:rPr>
              <a:t>Standards apply to </a:t>
            </a:r>
            <a:r>
              <a:rPr lang="en-US" sz="2000" b="1" dirty="0">
                <a:solidFill>
                  <a:schemeClr val="bg1"/>
                </a:solidFill>
              </a:rPr>
              <a:t>all work</a:t>
            </a:r>
            <a:r>
              <a:rPr lang="en-US" sz="2000" dirty="0">
                <a:solidFill>
                  <a:schemeClr val="bg1"/>
                </a:solidFill>
              </a:rPr>
              <a:t>: interior, exterior, additions, site, and related new construction.</a:t>
            </a:r>
          </a:p>
          <a:p>
            <a:pPr marL="457200" lvl="1" indent="0">
              <a:buNone/>
            </a:pPr>
            <a:endParaRPr lang="en-US" sz="2000" dirty="0">
              <a:solidFill>
                <a:schemeClr val="bg1"/>
              </a:solidFill>
            </a:endParaRPr>
          </a:p>
          <a:p>
            <a:pPr lvl="1"/>
            <a:r>
              <a:rPr lang="en-US" sz="2000" dirty="0">
                <a:solidFill>
                  <a:schemeClr val="bg1"/>
                </a:solidFill>
              </a:rPr>
              <a:t>Assessed on the </a:t>
            </a:r>
            <a:r>
              <a:rPr lang="en-US" sz="2000" b="1" dirty="0">
                <a:solidFill>
                  <a:schemeClr val="bg1"/>
                </a:solidFill>
              </a:rPr>
              <a:t>entire project (cumulative effect)</a:t>
            </a:r>
            <a:r>
              <a:rPr lang="en-US" sz="2000" dirty="0">
                <a:solidFill>
                  <a:schemeClr val="bg1"/>
                </a:solidFill>
              </a:rPr>
              <a:t>, not individual elements.</a:t>
            </a:r>
          </a:p>
          <a:p>
            <a:pPr lvl="1"/>
            <a:endParaRPr lang="en-US" sz="2000" dirty="0">
              <a:solidFill>
                <a:schemeClr val="bg1"/>
              </a:solidFill>
            </a:endParaRPr>
          </a:p>
          <a:p>
            <a:pPr lvl="1"/>
            <a:r>
              <a:rPr lang="en-US" sz="2000" dirty="0">
                <a:solidFill>
                  <a:schemeClr val="bg1"/>
                </a:solidFill>
              </a:rPr>
              <a:t>Reviews are performed reasonably with considerations: economic/technical feasibility.</a:t>
            </a:r>
          </a:p>
          <a:p>
            <a:pPr lvl="1"/>
            <a:endParaRPr lang="en-US" sz="2000" dirty="0">
              <a:solidFill>
                <a:schemeClr val="bg1"/>
              </a:solidFill>
            </a:endParaRPr>
          </a:p>
          <a:p>
            <a:pPr lvl="1"/>
            <a:r>
              <a:rPr lang="en-US" sz="2000" dirty="0">
                <a:solidFill>
                  <a:schemeClr val="bg1"/>
                </a:solidFill>
              </a:rPr>
              <a:t>The Secretary’s Standards </a:t>
            </a:r>
            <a:r>
              <a:rPr lang="en-US" sz="2000" b="1" dirty="0">
                <a:solidFill>
                  <a:schemeClr val="bg1"/>
                </a:solidFill>
              </a:rPr>
              <a:t>override other codes/regulations</a:t>
            </a:r>
            <a:r>
              <a:rPr lang="en-US" sz="2000" dirty="0">
                <a:solidFill>
                  <a:schemeClr val="bg1"/>
                </a:solidFill>
              </a:rPr>
              <a:t> when determining consistency with historic character</a:t>
            </a:r>
            <a:r>
              <a:rPr lang="en-US" sz="1600" dirty="0">
                <a:solidFill>
                  <a:schemeClr val="bg1"/>
                </a:solidFill>
              </a:rPr>
              <a:t>.</a:t>
            </a:r>
          </a:p>
          <a:p>
            <a:pPr lvl="1"/>
            <a:endParaRPr lang="en-US"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2465414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FA09B885-16AD-04EA-6261-6721447C0B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0A6780-C95D-2234-4873-927DBADC4417}"/>
              </a:ext>
            </a:extLst>
          </p:cNvPr>
          <p:cNvSpPr>
            <a:spLocks noGrp="1"/>
          </p:cNvSpPr>
          <p:nvPr>
            <p:ph type="title"/>
          </p:nvPr>
        </p:nvSpPr>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7C7AC5D9-5C7B-C5AB-A9C0-5E17D5403F04}"/>
              </a:ext>
            </a:extLst>
          </p:cNvPr>
          <p:cNvSpPr>
            <a:spLocks noGrp="1"/>
          </p:cNvSpPr>
          <p:nvPr>
            <p:ph idx="1"/>
          </p:nvPr>
        </p:nvSpPr>
        <p:spPr>
          <a:xfrm>
            <a:off x="838200" y="1468582"/>
            <a:ext cx="10515600" cy="4708381"/>
          </a:xfrm>
        </p:spPr>
        <p:txBody>
          <a:bodyPr>
            <a:normAutofit fontScale="77500" lnSpcReduction="20000"/>
          </a:bodyPr>
          <a:lstStyle/>
          <a:p>
            <a:pPr marL="0" indent="0">
              <a:buNone/>
            </a:pPr>
            <a:r>
              <a:rPr lang="en-US" sz="3100" b="1" dirty="0">
                <a:solidFill>
                  <a:schemeClr val="bg1"/>
                </a:solidFill>
              </a:rPr>
              <a:t>Secretary of the Interior’s Standards for Rehabilitation, </a:t>
            </a:r>
            <a:r>
              <a:rPr lang="en-US" sz="3100" dirty="0">
                <a:solidFill>
                  <a:schemeClr val="bg1"/>
                </a:solidFill>
              </a:rPr>
              <a:t>codified in 36 CFR 67.7</a:t>
            </a:r>
          </a:p>
          <a:p>
            <a:endParaRPr lang="en-US" sz="1000" b="1" dirty="0">
              <a:solidFill>
                <a:schemeClr val="bg1"/>
              </a:solidFill>
            </a:endParaRPr>
          </a:p>
          <a:p>
            <a:pPr marL="514350" indent="-514350">
              <a:spcAft>
                <a:spcPts val="600"/>
              </a:spcAft>
              <a:buFont typeface="+mj-lt"/>
              <a:buAutoNum type="arabicPeriod"/>
            </a:pPr>
            <a:r>
              <a:rPr lang="en-US" sz="2600" dirty="0">
                <a:solidFill>
                  <a:schemeClr val="bg1"/>
                </a:solidFill>
              </a:rPr>
              <a:t>A property shall be used for its historic purpose or be placed in a new use that requires minimal change to the defining characteristics of the building and its site and environment.</a:t>
            </a:r>
          </a:p>
          <a:p>
            <a:pPr marL="514350" indent="-514350">
              <a:spcAft>
                <a:spcPts val="600"/>
              </a:spcAft>
              <a:buFont typeface="+mj-lt"/>
              <a:buAutoNum type="arabicPeriod"/>
            </a:pPr>
            <a:r>
              <a:rPr lang="en-US" sz="2600" dirty="0">
                <a:solidFill>
                  <a:schemeClr val="bg1"/>
                </a:solidFill>
              </a:rPr>
              <a:t>The historic character of a property shall be retained and preserved. The removal of historic materials or alteration of features and spaces that characterize a property shall be avoided.</a:t>
            </a:r>
          </a:p>
          <a:p>
            <a:pPr marL="514350" indent="-514350">
              <a:spcAft>
                <a:spcPts val="600"/>
              </a:spcAft>
              <a:buFont typeface="+mj-lt"/>
              <a:buAutoNum type="arabicPeriod"/>
            </a:pPr>
            <a:r>
              <a:rPr lang="en-US" sz="2600" dirty="0">
                <a:solidFill>
                  <a:schemeClr val="bg1"/>
                </a:solidFill>
              </a:rPr>
              <a:t>Each property shall be recognized as a physical record of its time, place, and use. Changes that create a false sense of historical development, such as adding conjectural features or architectural elements from other buildings, shall not be undertaken.</a:t>
            </a:r>
          </a:p>
          <a:p>
            <a:pPr marL="514350" indent="-514350">
              <a:spcAft>
                <a:spcPts val="600"/>
              </a:spcAft>
              <a:buFont typeface="+mj-lt"/>
              <a:buAutoNum type="arabicPeriod"/>
            </a:pPr>
            <a:r>
              <a:rPr lang="en-US" sz="2600" dirty="0">
                <a:solidFill>
                  <a:schemeClr val="bg1"/>
                </a:solidFill>
              </a:rPr>
              <a:t>Most properties change over time; those changes that have acquired historic significance in their own right shall be retained and preserved.</a:t>
            </a:r>
          </a:p>
          <a:p>
            <a:pPr marL="514350" indent="-514350">
              <a:spcAft>
                <a:spcPts val="600"/>
              </a:spcAft>
              <a:buFont typeface="+mj-lt"/>
              <a:buAutoNum type="arabicPeriod"/>
            </a:pPr>
            <a:r>
              <a:rPr lang="en-US" sz="2600" dirty="0">
                <a:solidFill>
                  <a:schemeClr val="bg1"/>
                </a:solidFill>
              </a:rPr>
              <a:t>Distinctive features, finishes, and construction techniques or examples of craftsmanship that characterize a historic property shall be preserved.</a:t>
            </a:r>
          </a:p>
        </p:txBody>
      </p:sp>
      <p:pic>
        <p:nvPicPr>
          <p:cNvPr id="2050" name="Picture 2">
            <a:extLst>
              <a:ext uri="{FF2B5EF4-FFF2-40B4-BE49-F238E27FC236}">
                <a16:creationId xmlns:a16="http://schemas.microsoft.com/office/drawing/2014/main" id="{0E81B2AA-93DE-A9B1-D697-A3DF6911E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193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83B8DFD3-E4A8-D7C4-1BAB-CB3D8C7B68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D7BFC-AC34-7F6D-9133-DC2A0E108B78}"/>
              </a:ext>
            </a:extLst>
          </p:cNvPr>
          <p:cNvSpPr>
            <a:spLocks noGrp="1"/>
          </p:cNvSpPr>
          <p:nvPr>
            <p:ph type="title"/>
          </p:nvPr>
        </p:nvSpPr>
        <p:spPr/>
        <p:txBody>
          <a:bodyPr/>
          <a:lstStyle/>
          <a:p>
            <a:r>
              <a:rPr lang="en-US" b="1" dirty="0">
                <a:solidFill>
                  <a:srgbClr val="FF9933"/>
                </a:solidFill>
              </a:rPr>
              <a:t>Federal Historic Tax Credit</a:t>
            </a:r>
          </a:p>
        </p:txBody>
      </p:sp>
      <p:pic>
        <p:nvPicPr>
          <p:cNvPr id="2050" name="Picture 2">
            <a:extLst>
              <a:ext uri="{FF2B5EF4-FFF2-40B4-BE49-F238E27FC236}">
                <a16:creationId xmlns:a16="http://schemas.microsoft.com/office/drawing/2014/main" id="{8733100A-4257-FA4C-88D2-06ED492E8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19C8C708-3BCE-3043-0F56-619E0300AFE5}"/>
              </a:ext>
            </a:extLst>
          </p:cNvPr>
          <p:cNvSpPr>
            <a:spLocks noGrp="1"/>
          </p:cNvSpPr>
          <p:nvPr>
            <p:ph idx="1"/>
          </p:nvPr>
        </p:nvSpPr>
        <p:spPr>
          <a:xfrm>
            <a:off x="838200" y="1468582"/>
            <a:ext cx="10515600" cy="4708381"/>
          </a:xfrm>
        </p:spPr>
        <p:txBody>
          <a:bodyPr>
            <a:normAutofit fontScale="70000" lnSpcReduction="20000"/>
          </a:bodyPr>
          <a:lstStyle/>
          <a:p>
            <a:pPr marL="0" indent="0">
              <a:buNone/>
            </a:pPr>
            <a:r>
              <a:rPr lang="en-US" sz="3600" b="1" dirty="0">
                <a:solidFill>
                  <a:schemeClr val="bg1"/>
                </a:solidFill>
              </a:rPr>
              <a:t>Secretary of the Interior’s Standards for Rehabilitation</a:t>
            </a:r>
          </a:p>
          <a:p>
            <a:endParaRPr lang="en-US" sz="1000" b="1" dirty="0">
              <a:solidFill>
                <a:schemeClr val="bg1"/>
              </a:solidFill>
            </a:endParaRPr>
          </a:p>
          <a:p>
            <a:pPr marL="514350" indent="-514350">
              <a:spcAft>
                <a:spcPts val="600"/>
              </a:spcAft>
              <a:buFont typeface="+mj-lt"/>
              <a:buAutoNum type="arabicPeriod" startAt="6"/>
            </a:pPr>
            <a:r>
              <a:rPr lang="en-US" sz="2600" dirty="0">
                <a:solidFill>
                  <a:schemeClr val="bg1"/>
                </a:solidFill>
              </a:rPr>
              <a:t>Deteriorated historic features shall be repaired rather than replaced. Where the severity of deterioration requires replacement of a distinctive feature, the new feature shall match the old in design, color, texture, and other visual qualities and, where possible, materials. Replacement of missing features shall be substantiated by documentary, physical, or pictorial evidence.</a:t>
            </a:r>
          </a:p>
          <a:p>
            <a:pPr marL="514350" indent="-514350">
              <a:spcAft>
                <a:spcPts val="600"/>
              </a:spcAft>
              <a:buFont typeface="+mj-lt"/>
              <a:buAutoNum type="arabicPeriod" startAt="6"/>
            </a:pPr>
            <a:r>
              <a:rPr lang="en-US" sz="2600" dirty="0">
                <a:solidFill>
                  <a:schemeClr val="bg1"/>
                </a:solidFill>
              </a:rPr>
              <a:t>Chemical or physical treatments, such as sandblasting, that cause damage to historic materials shall not be used. The surface cleaning of structures, if appropriate, shall be undertaken using the gentlest means possible.</a:t>
            </a:r>
          </a:p>
          <a:p>
            <a:pPr marL="514350" indent="-514350">
              <a:spcAft>
                <a:spcPts val="600"/>
              </a:spcAft>
              <a:buFont typeface="+mj-lt"/>
              <a:buAutoNum type="arabicPeriod" startAt="6"/>
            </a:pPr>
            <a:r>
              <a:rPr lang="en-US" sz="2600" dirty="0">
                <a:solidFill>
                  <a:schemeClr val="bg1"/>
                </a:solidFill>
              </a:rPr>
              <a:t>Significant archeological resources affected by a project shall be protected and preserved. If such resources must be disturbed, mitigation measures shall be undertaken.</a:t>
            </a:r>
          </a:p>
          <a:p>
            <a:pPr marL="514350" indent="-514350">
              <a:spcAft>
                <a:spcPts val="600"/>
              </a:spcAft>
              <a:buFont typeface="+mj-lt"/>
              <a:buAutoNum type="arabicPeriod" startAt="6"/>
            </a:pPr>
            <a:r>
              <a:rPr lang="en-US" sz="2600" dirty="0">
                <a:solidFill>
                  <a:schemeClr val="bg1"/>
                </a:solidFill>
              </a:rPr>
              <a:t>New additions, exterior alterations, or related new construction shall not destroy historic materials that characterize the property. The new work shall be differentiated from the old and shall be compatible with the massing, size, scale, and architectural features to protect the historic integrity of the property and its environment. </a:t>
            </a:r>
          </a:p>
          <a:p>
            <a:pPr marL="514350" indent="-514350">
              <a:spcAft>
                <a:spcPts val="600"/>
              </a:spcAft>
              <a:buFont typeface="+mj-lt"/>
              <a:buAutoNum type="arabicPeriod" startAt="6"/>
            </a:pPr>
            <a:r>
              <a:rPr lang="en-US" sz="2600" dirty="0">
                <a:solidFill>
                  <a:schemeClr val="bg1"/>
                </a:solidFill>
              </a:rPr>
              <a:t>New additions and adjacent or related new construction shall be undertaken in such a manner that if removed in the future, the essential form and integrity of the historic property and its environment would be unimpaired.</a:t>
            </a:r>
          </a:p>
        </p:txBody>
      </p:sp>
    </p:spTree>
    <p:extLst>
      <p:ext uri="{BB962C8B-B14F-4D97-AF65-F5344CB8AC3E}">
        <p14:creationId xmlns:p14="http://schemas.microsoft.com/office/powerpoint/2010/main" val="1063122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5AECCD9D-7E61-1D92-3922-BA211374AA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87C1D-04DC-D147-4B6A-60A34C73F47D}"/>
              </a:ext>
            </a:extLst>
          </p:cNvPr>
          <p:cNvSpPr>
            <a:spLocks noGrp="1"/>
          </p:cNvSpPr>
          <p:nvPr>
            <p:ph type="title"/>
          </p:nvPr>
        </p:nvSpPr>
        <p:spPr/>
        <p:txBody>
          <a:bodyPr/>
          <a:lstStyle/>
          <a:p>
            <a:r>
              <a:rPr lang="en-US" b="1" dirty="0">
                <a:solidFill>
                  <a:srgbClr val="FF9933"/>
                </a:solidFill>
              </a:rPr>
              <a:t>Federal Historic Tax Credit</a:t>
            </a:r>
          </a:p>
        </p:txBody>
      </p:sp>
      <p:pic>
        <p:nvPicPr>
          <p:cNvPr id="2050" name="Picture 2">
            <a:extLst>
              <a:ext uri="{FF2B5EF4-FFF2-40B4-BE49-F238E27FC236}">
                <a16:creationId xmlns:a16="http://schemas.microsoft.com/office/drawing/2014/main" id="{14BBA153-BAC4-188A-F962-83C1C1770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748EDEC-218A-F13B-8504-5B21E50F87D3}"/>
              </a:ext>
            </a:extLst>
          </p:cNvPr>
          <p:cNvPicPr>
            <a:picLocks noChangeAspect="1"/>
          </p:cNvPicPr>
          <p:nvPr/>
        </p:nvPicPr>
        <p:blipFill>
          <a:blip r:embed="rId3"/>
          <a:stretch>
            <a:fillRect/>
          </a:stretch>
        </p:blipFill>
        <p:spPr>
          <a:xfrm>
            <a:off x="537704" y="1747038"/>
            <a:ext cx="5371327" cy="3625061"/>
          </a:xfrm>
          <a:prstGeom prst="rect">
            <a:avLst/>
          </a:prstGeom>
        </p:spPr>
      </p:pic>
      <p:pic>
        <p:nvPicPr>
          <p:cNvPr id="7" name="Picture 6">
            <a:extLst>
              <a:ext uri="{FF2B5EF4-FFF2-40B4-BE49-F238E27FC236}">
                <a16:creationId xmlns:a16="http://schemas.microsoft.com/office/drawing/2014/main" id="{B19D1FF3-D343-A24A-688F-63CAD5EEA6D9}"/>
              </a:ext>
            </a:extLst>
          </p:cNvPr>
          <p:cNvPicPr>
            <a:picLocks noChangeAspect="1"/>
          </p:cNvPicPr>
          <p:nvPr/>
        </p:nvPicPr>
        <p:blipFill>
          <a:blip r:embed="rId4"/>
          <a:stretch>
            <a:fillRect/>
          </a:stretch>
        </p:blipFill>
        <p:spPr>
          <a:xfrm>
            <a:off x="6147929" y="1747039"/>
            <a:ext cx="5205871" cy="4247214"/>
          </a:xfrm>
          <a:prstGeom prst="rect">
            <a:avLst/>
          </a:prstGeom>
        </p:spPr>
      </p:pic>
    </p:spTree>
    <p:extLst>
      <p:ext uri="{BB962C8B-B14F-4D97-AF65-F5344CB8AC3E}">
        <p14:creationId xmlns:p14="http://schemas.microsoft.com/office/powerpoint/2010/main" val="2480206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5FA16E4C-C5F3-5DE2-4C67-6942F85B89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509DD1-807E-3B56-E67E-04E5D37D0EE9}"/>
              </a:ext>
            </a:extLst>
          </p:cNvPr>
          <p:cNvSpPr>
            <a:spLocks noGrp="1"/>
          </p:cNvSpPr>
          <p:nvPr>
            <p:ph type="title"/>
          </p:nvPr>
        </p:nvSpPr>
        <p:spPr>
          <a:xfrm>
            <a:off x="838200" y="326773"/>
            <a:ext cx="10515600" cy="1325563"/>
          </a:xfrm>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9C6B3178-ED23-90CE-92E7-F86358A8ED99}"/>
              </a:ext>
            </a:extLst>
          </p:cNvPr>
          <p:cNvSpPr>
            <a:spLocks noGrp="1"/>
          </p:cNvSpPr>
          <p:nvPr>
            <p:ph idx="1"/>
          </p:nvPr>
        </p:nvSpPr>
        <p:spPr>
          <a:xfrm>
            <a:off x="466725" y="1371601"/>
            <a:ext cx="10887075" cy="5394120"/>
          </a:xfrm>
        </p:spPr>
        <p:txBody>
          <a:bodyPr>
            <a:normAutofit fontScale="85000" lnSpcReduction="20000"/>
          </a:bodyPr>
          <a:lstStyle/>
          <a:p>
            <a:r>
              <a:rPr lang="en-US" sz="2400" b="1" dirty="0">
                <a:solidFill>
                  <a:schemeClr val="bg1"/>
                </a:solidFill>
              </a:rPr>
              <a:t>How to Write a Part 2</a:t>
            </a:r>
          </a:p>
          <a:p>
            <a:pPr lvl="1"/>
            <a:r>
              <a:rPr lang="en-US" altLang="en-US" sz="1700" dirty="0">
                <a:solidFill>
                  <a:schemeClr val="bg1"/>
                </a:solidFill>
                <a:latin typeface="Arial" panose="020B0604020202020204" pitchFamily="34" charset="0"/>
              </a:rPr>
              <a:t>Organization</a:t>
            </a:r>
          </a:p>
          <a:p>
            <a:pPr lvl="2"/>
            <a:r>
              <a:rPr lang="en-US" altLang="en-US" sz="1500" b="1" dirty="0">
                <a:solidFill>
                  <a:schemeClr val="bg1"/>
                </a:solidFill>
                <a:latin typeface="Arial" panose="020B0604020202020204" pitchFamily="34" charset="0"/>
              </a:rPr>
              <a:t>Exterior</a:t>
            </a:r>
          </a:p>
          <a:p>
            <a:pPr lvl="3"/>
            <a:r>
              <a:rPr lang="en-US" altLang="en-US" sz="1300" dirty="0">
                <a:solidFill>
                  <a:schemeClr val="bg1"/>
                </a:solidFill>
                <a:latin typeface="Arial" panose="020B0604020202020204" pitchFamily="34" charset="0"/>
              </a:rPr>
              <a:t>Masonry or Siding</a:t>
            </a:r>
          </a:p>
          <a:p>
            <a:pPr lvl="3"/>
            <a:r>
              <a:rPr lang="en-US" altLang="en-US" sz="1300" dirty="0">
                <a:solidFill>
                  <a:schemeClr val="bg1"/>
                </a:solidFill>
                <a:latin typeface="Arial" panose="020B0604020202020204" pitchFamily="34" charset="0"/>
              </a:rPr>
              <a:t>Doors</a:t>
            </a:r>
          </a:p>
          <a:p>
            <a:pPr lvl="3"/>
            <a:r>
              <a:rPr lang="en-US" altLang="en-US" sz="1300" dirty="0">
                <a:solidFill>
                  <a:schemeClr val="bg1"/>
                </a:solidFill>
                <a:latin typeface="Arial" panose="020B0604020202020204" pitchFamily="34" charset="0"/>
              </a:rPr>
              <a:t>Windows</a:t>
            </a:r>
          </a:p>
          <a:p>
            <a:pPr lvl="3"/>
            <a:r>
              <a:rPr lang="en-US" altLang="en-US" sz="1300" dirty="0">
                <a:solidFill>
                  <a:schemeClr val="bg1"/>
                </a:solidFill>
                <a:latin typeface="Arial" panose="020B0604020202020204" pitchFamily="34" charset="0"/>
              </a:rPr>
              <a:t>Cornice</a:t>
            </a:r>
          </a:p>
          <a:p>
            <a:pPr lvl="3"/>
            <a:r>
              <a:rPr lang="en-US" altLang="en-US" sz="1300" dirty="0">
                <a:solidFill>
                  <a:schemeClr val="bg1"/>
                </a:solidFill>
                <a:latin typeface="Arial" panose="020B0604020202020204" pitchFamily="34" charset="0"/>
              </a:rPr>
              <a:t>Roof</a:t>
            </a:r>
          </a:p>
          <a:p>
            <a:pPr lvl="2"/>
            <a:r>
              <a:rPr lang="en-US" altLang="en-US" sz="1500" b="1" dirty="0">
                <a:solidFill>
                  <a:schemeClr val="bg1"/>
                </a:solidFill>
                <a:latin typeface="Arial" panose="020B0604020202020204" pitchFamily="34" charset="0"/>
              </a:rPr>
              <a:t>Interior</a:t>
            </a:r>
          </a:p>
          <a:p>
            <a:pPr lvl="3"/>
            <a:r>
              <a:rPr lang="en-US" altLang="en-US" sz="1300" b="1" dirty="0">
                <a:solidFill>
                  <a:schemeClr val="bg1"/>
                </a:solidFill>
                <a:latin typeface="Arial" panose="020B0604020202020204" pitchFamily="34" charset="0"/>
              </a:rPr>
              <a:t>1</a:t>
            </a:r>
            <a:r>
              <a:rPr lang="en-US" altLang="en-US" sz="1300" b="1" baseline="30000" dirty="0">
                <a:solidFill>
                  <a:schemeClr val="bg1"/>
                </a:solidFill>
                <a:latin typeface="Arial" panose="020B0604020202020204" pitchFamily="34" charset="0"/>
              </a:rPr>
              <a:t>st</a:t>
            </a:r>
            <a:r>
              <a:rPr lang="en-US" altLang="en-US" sz="1300" b="1" dirty="0">
                <a:solidFill>
                  <a:schemeClr val="bg1"/>
                </a:solidFill>
                <a:latin typeface="Arial" panose="020B0604020202020204" pitchFamily="34" charset="0"/>
              </a:rPr>
              <a:t> floor layout, floors, walls, columns, ceilings</a:t>
            </a:r>
          </a:p>
          <a:p>
            <a:pPr lvl="3"/>
            <a:r>
              <a:rPr lang="en-US" altLang="en-US" sz="1300" b="1" dirty="0">
                <a:solidFill>
                  <a:schemeClr val="bg1"/>
                </a:solidFill>
                <a:latin typeface="Arial" panose="020B0604020202020204" pitchFamily="34" charset="0"/>
              </a:rPr>
              <a:t>2</a:t>
            </a:r>
            <a:r>
              <a:rPr lang="en-US" altLang="en-US" sz="1300" b="1" baseline="30000" dirty="0">
                <a:solidFill>
                  <a:schemeClr val="bg1"/>
                </a:solidFill>
                <a:latin typeface="Arial" panose="020B0604020202020204" pitchFamily="34" charset="0"/>
              </a:rPr>
              <a:t>nd</a:t>
            </a:r>
            <a:r>
              <a:rPr lang="en-US" altLang="en-US" sz="1300" b="1" dirty="0">
                <a:solidFill>
                  <a:schemeClr val="bg1"/>
                </a:solidFill>
                <a:latin typeface="Arial" panose="020B0604020202020204" pitchFamily="34" charset="0"/>
              </a:rPr>
              <a:t> floor and up….</a:t>
            </a:r>
          </a:p>
          <a:p>
            <a:pPr lvl="3"/>
            <a:r>
              <a:rPr lang="en-US" altLang="en-US" sz="1300" b="1" dirty="0">
                <a:solidFill>
                  <a:schemeClr val="bg1"/>
                </a:solidFill>
                <a:latin typeface="Arial" panose="020B0604020202020204" pitchFamily="34" charset="0"/>
              </a:rPr>
              <a:t>Stair &amp; </a:t>
            </a:r>
            <a:r>
              <a:rPr lang="en-US" altLang="en-US" sz="1300" b="1" dirty="0" err="1">
                <a:solidFill>
                  <a:schemeClr val="bg1"/>
                </a:solidFill>
                <a:latin typeface="Arial" panose="020B0604020202020204" pitchFamily="34" charset="0"/>
              </a:rPr>
              <a:t>elevatos</a:t>
            </a:r>
            <a:endParaRPr lang="en-US" altLang="en-US" sz="1300" b="1" dirty="0">
              <a:solidFill>
                <a:schemeClr val="bg1"/>
              </a:solidFill>
              <a:latin typeface="Arial" panose="020B0604020202020204" pitchFamily="34" charset="0"/>
            </a:endParaRPr>
          </a:p>
          <a:p>
            <a:pPr lvl="2"/>
            <a:r>
              <a:rPr lang="en-US" altLang="en-US" sz="1500" b="1" dirty="0">
                <a:solidFill>
                  <a:schemeClr val="bg1"/>
                </a:solidFill>
                <a:latin typeface="Arial" panose="020B0604020202020204" pitchFamily="34" charset="0"/>
              </a:rPr>
              <a:t>MEP+FP</a:t>
            </a:r>
          </a:p>
          <a:p>
            <a:pPr lvl="3"/>
            <a:r>
              <a:rPr lang="en-US" altLang="en-US" sz="1300" dirty="0">
                <a:solidFill>
                  <a:schemeClr val="bg1"/>
                </a:solidFill>
                <a:latin typeface="Arial" panose="020B0604020202020204" pitchFamily="34" charset="0"/>
              </a:rPr>
              <a:t>HVAC</a:t>
            </a:r>
          </a:p>
          <a:p>
            <a:pPr lvl="3"/>
            <a:r>
              <a:rPr lang="en-US" altLang="en-US" sz="1300" dirty="0">
                <a:solidFill>
                  <a:schemeClr val="bg1"/>
                </a:solidFill>
                <a:latin typeface="Arial" panose="020B0604020202020204" pitchFamily="34" charset="0"/>
              </a:rPr>
              <a:t>Electrical</a:t>
            </a:r>
          </a:p>
          <a:p>
            <a:pPr lvl="3"/>
            <a:r>
              <a:rPr lang="en-US" altLang="en-US" sz="1300" dirty="0">
                <a:solidFill>
                  <a:schemeClr val="bg1"/>
                </a:solidFill>
                <a:latin typeface="Arial" panose="020B0604020202020204" pitchFamily="34" charset="0"/>
              </a:rPr>
              <a:t>Plumbing</a:t>
            </a:r>
          </a:p>
          <a:p>
            <a:pPr lvl="3"/>
            <a:r>
              <a:rPr lang="en-US" altLang="en-US" sz="1300" dirty="0">
                <a:solidFill>
                  <a:schemeClr val="bg1"/>
                </a:solidFill>
                <a:latin typeface="Arial" panose="020B0604020202020204" pitchFamily="34" charset="0"/>
              </a:rPr>
              <a:t>Fire </a:t>
            </a:r>
            <a:r>
              <a:rPr lang="en-US" altLang="en-US" sz="1300" dirty="0" err="1">
                <a:solidFill>
                  <a:schemeClr val="bg1"/>
                </a:solidFill>
                <a:latin typeface="Arial" panose="020B0604020202020204" pitchFamily="34" charset="0"/>
              </a:rPr>
              <a:t>Proptection</a:t>
            </a:r>
            <a:r>
              <a:rPr lang="en-US" altLang="en-US" sz="1300" dirty="0">
                <a:solidFill>
                  <a:schemeClr val="bg1"/>
                </a:solidFill>
                <a:latin typeface="Arial" panose="020B0604020202020204" pitchFamily="34" charset="0"/>
              </a:rPr>
              <a:t> / Sprinklers</a:t>
            </a:r>
          </a:p>
          <a:p>
            <a:pPr lvl="2"/>
            <a:r>
              <a:rPr lang="en-US" altLang="en-US" sz="1500" b="1" dirty="0">
                <a:solidFill>
                  <a:schemeClr val="bg1"/>
                </a:solidFill>
                <a:latin typeface="Arial" panose="020B0604020202020204" pitchFamily="34" charset="0"/>
              </a:rPr>
              <a:t>Site</a:t>
            </a:r>
          </a:p>
          <a:p>
            <a:pPr lvl="3"/>
            <a:r>
              <a:rPr lang="en-US" altLang="en-US" sz="1300" dirty="0">
                <a:solidFill>
                  <a:schemeClr val="bg1"/>
                </a:solidFill>
                <a:latin typeface="Arial" panose="020B0604020202020204" pitchFamily="34" charset="0"/>
              </a:rPr>
              <a:t>Landscaping, parking, sidewalks, etc.</a:t>
            </a:r>
          </a:p>
          <a:p>
            <a:pPr lvl="3"/>
            <a:endParaRPr lang="en-US" altLang="en-US" sz="900" b="1" dirty="0">
              <a:solidFill>
                <a:schemeClr val="bg1"/>
              </a:solidFill>
              <a:latin typeface="Arial" panose="020B0604020202020204" pitchFamily="34" charset="0"/>
            </a:endParaRPr>
          </a:p>
          <a:p>
            <a:pPr lvl="3"/>
            <a:endParaRPr lang="en-US" altLang="en-US" sz="1100" b="1" dirty="0">
              <a:solidFill>
                <a:schemeClr val="bg1"/>
              </a:solidFill>
              <a:latin typeface="Arial" panose="020B0604020202020204" pitchFamily="34" charset="0"/>
            </a:endParaRPr>
          </a:p>
          <a:p>
            <a:pPr marL="914400" lvl="2" indent="0">
              <a:buNone/>
            </a:pPr>
            <a:r>
              <a:rPr lang="en-US" altLang="en-US" sz="1100" dirty="0">
                <a:solidFill>
                  <a:schemeClr val="bg1"/>
                </a:solidFill>
                <a:latin typeface="Arial" panose="020B0604020202020204" pitchFamily="34" charset="0"/>
              </a:rPr>
              <a:t>	</a:t>
            </a:r>
          </a:p>
          <a:p>
            <a:pPr marL="0" lvl="0" indent="0" eaLnBrk="0" fontAlgn="base" hangingPunct="0">
              <a:lnSpc>
                <a:spcPct val="100000"/>
              </a:lnSpc>
              <a:spcBef>
                <a:spcPct val="0"/>
              </a:spcBef>
              <a:spcAft>
                <a:spcPct val="0"/>
              </a:spcAft>
              <a:buFontTx/>
              <a:buChar char="•"/>
            </a:pPr>
            <a:r>
              <a:rPr lang="en-US" altLang="en-US" sz="1400" dirty="0">
                <a:solidFill>
                  <a:schemeClr val="bg1"/>
                </a:solidFill>
                <a:latin typeface="Arial" panose="020B0604020202020204" pitchFamily="34" charset="0"/>
              </a:rPr>
              <a:t>Reference related photos/drawings.</a:t>
            </a:r>
          </a:p>
          <a:p>
            <a:pPr marL="0" lvl="0" indent="0" eaLnBrk="0" fontAlgn="base" hangingPunct="0">
              <a:lnSpc>
                <a:spcPct val="100000"/>
              </a:lnSpc>
              <a:spcBef>
                <a:spcPct val="0"/>
              </a:spcBef>
              <a:spcAft>
                <a:spcPct val="0"/>
              </a:spcAft>
              <a:buFontTx/>
              <a:buChar char="•"/>
            </a:pPr>
            <a:endParaRPr lang="en-US" altLang="en-US" sz="1400" dirty="0">
              <a:solidFill>
                <a:schemeClr val="bg1"/>
              </a:solidFill>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1400" dirty="0">
                <a:solidFill>
                  <a:schemeClr val="bg1"/>
                </a:solidFill>
                <a:latin typeface="Arial" panose="020B0604020202020204" pitchFamily="34" charset="0"/>
              </a:rPr>
              <a:t>Narratives should explain processes (e.g., masonry cleaning); no spec books.</a:t>
            </a:r>
          </a:p>
          <a:p>
            <a:pPr marL="0" lvl="0" indent="0" eaLnBrk="0" fontAlgn="base" hangingPunct="0">
              <a:lnSpc>
                <a:spcPct val="100000"/>
              </a:lnSpc>
              <a:spcBef>
                <a:spcPct val="0"/>
              </a:spcBef>
              <a:spcAft>
                <a:spcPct val="0"/>
              </a:spcAft>
              <a:buFontTx/>
              <a:buChar char="•"/>
            </a:pPr>
            <a:endParaRPr lang="en-US" altLang="en-US" sz="1400" dirty="0">
              <a:solidFill>
                <a:schemeClr val="bg1"/>
              </a:solidFill>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1400" dirty="0">
                <a:solidFill>
                  <a:schemeClr val="bg1"/>
                </a:solidFill>
                <a:latin typeface="Arial" panose="020B0604020202020204" pitchFamily="34" charset="0"/>
              </a:rPr>
              <a:t>Address </a:t>
            </a:r>
            <a:r>
              <a:rPr lang="en-US" altLang="en-US" sz="1400" b="1" dirty="0">
                <a:solidFill>
                  <a:schemeClr val="bg1"/>
                </a:solidFill>
                <a:latin typeface="Arial" panose="020B0604020202020204" pitchFamily="34" charset="0"/>
              </a:rPr>
              <a:t>Secretary’s Standards</a:t>
            </a:r>
            <a:r>
              <a:rPr lang="en-US" altLang="en-US" sz="1400" dirty="0">
                <a:solidFill>
                  <a:schemeClr val="bg1"/>
                </a:solidFill>
                <a:latin typeface="Arial" panose="020B0604020202020204" pitchFamily="34" charset="0"/>
              </a:rPr>
              <a:t> &amp; </a:t>
            </a:r>
            <a:r>
              <a:rPr lang="en-US" altLang="en-US" sz="1400" b="1" dirty="0">
                <a:solidFill>
                  <a:schemeClr val="bg1"/>
                </a:solidFill>
                <a:latin typeface="Arial" panose="020B0604020202020204" pitchFamily="34" charset="0"/>
              </a:rPr>
              <a:t>36 CFR 67.7</a:t>
            </a:r>
            <a:r>
              <a:rPr lang="en-US" altLang="en-US" sz="1400" dirty="0">
                <a:solidFill>
                  <a:schemeClr val="bg1"/>
                </a:solidFill>
                <a:latin typeface="Arial" panose="020B0604020202020204" pitchFamily="34" charset="0"/>
              </a:rPr>
              <a:t>.</a:t>
            </a:r>
          </a:p>
          <a:p>
            <a:pPr marL="0" lvl="0" indent="0" eaLnBrk="0" fontAlgn="base" hangingPunct="0">
              <a:lnSpc>
                <a:spcPct val="100000"/>
              </a:lnSpc>
              <a:spcBef>
                <a:spcPct val="0"/>
              </a:spcBef>
              <a:spcAft>
                <a:spcPct val="0"/>
              </a:spcAft>
              <a:buFontTx/>
              <a:buChar char="•"/>
            </a:pPr>
            <a:endParaRPr lang="en-US" altLang="en-US" sz="1400" dirty="0">
              <a:solidFill>
                <a:schemeClr val="bg1"/>
              </a:solidFill>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1400" dirty="0">
                <a:solidFill>
                  <a:schemeClr val="bg1"/>
                </a:solidFill>
                <a:latin typeface="Arial" panose="020B0604020202020204" pitchFamily="34" charset="0"/>
              </a:rPr>
              <a:t>Outline full scope; submit amendments as later phase details develop.</a:t>
            </a:r>
          </a:p>
          <a:p>
            <a:pPr marL="0" lvl="0" indent="0" eaLnBrk="0" fontAlgn="base" hangingPunct="0">
              <a:lnSpc>
                <a:spcPct val="100000"/>
              </a:lnSpc>
              <a:spcBef>
                <a:spcPct val="0"/>
              </a:spcBef>
              <a:spcAft>
                <a:spcPct val="0"/>
              </a:spcAft>
              <a:buNone/>
            </a:pPr>
            <a:endParaRPr lang="en-US" altLang="en-US" sz="1400" dirty="0">
              <a:solidFill>
                <a:schemeClr val="bg1"/>
              </a:solidFill>
              <a:latin typeface="Arial" panose="020B0604020202020204" pitchFamily="34" charset="0"/>
            </a:endParaRPr>
          </a:p>
          <a:p>
            <a:endParaRPr lang="en-US" sz="800" b="1" dirty="0">
              <a:solidFill>
                <a:schemeClr val="bg1"/>
              </a:solidFill>
            </a:endParaRPr>
          </a:p>
          <a:p>
            <a:endParaRPr lang="en-US" sz="800" b="1" dirty="0">
              <a:solidFill>
                <a:schemeClr val="bg1"/>
              </a:solidFill>
            </a:endParaRPr>
          </a:p>
          <a:p>
            <a:endParaRPr lang="en-US" sz="800" b="1" dirty="0">
              <a:solidFill>
                <a:schemeClr val="bg1"/>
              </a:solidFill>
            </a:endParaRPr>
          </a:p>
          <a:p>
            <a:endParaRPr lang="en-US" sz="800" b="1" dirty="0">
              <a:solidFill>
                <a:schemeClr val="bg1"/>
              </a:solidFill>
            </a:endParaRPr>
          </a:p>
        </p:txBody>
      </p:sp>
      <p:pic>
        <p:nvPicPr>
          <p:cNvPr id="2050" name="Picture 2">
            <a:extLst>
              <a:ext uri="{FF2B5EF4-FFF2-40B4-BE49-F238E27FC236}">
                <a16:creationId xmlns:a16="http://schemas.microsoft.com/office/drawing/2014/main" id="{A45AA798-6FAD-3608-B4F1-FA7F8740A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71A50C5-8067-B6D7-5EAE-1D3CE6B93C0F}"/>
              </a:ext>
            </a:extLst>
          </p:cNvPr>
          <p:cNvPicPr>
            <a:picLocks noChangeAspect="1"/>
          </p:cNvPicPr>
          <p:nvPr/>
        </p:nvPicPr>
        <p:blipFill>
          <a:blip r:embed="rId4"/>
          <a:stretch>
            <a:fillRect/>
          </a:stretch>
        </p:blipFill>
        <p:spPr>
          <a:xfrm>
            <a:off x="5800463" y="1652336"/>
            <a:ext cx="5553337" cy="3511261"/>
          </a:xfrm>
          <a:prstGeom prst="rect">
            <a:avLst/>
          </a:prstGeom>
        </p:spPr>
      </p:pic>
    </p:spTree>
    <p:extLst>
      <p:ext uri="{BB962C8B-B14F-4D97-AF65-F5344CB8AC3E}">
        <p14:creationId xmlns:p14="http://schemas.microsoft.com/office/powerpoint/2010/main" val="116241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63C22490-E0A3-D3F2-2AAC-6C32E85273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5E7CD0-BA7B-37E4-9B00-1AE6D86F2029}"/>
              </a:ext>
            </a:extLst>
          </p:cNvPr>
          <p:cNvSpPr>
            <a:spLocks noGrp="1"/>
          </p:cNvSpPr>
          <p:nvPr>
            <p:ph type="title"/>
          </p:nvPr>
        </p:nvSpPr>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6EBACC11-2B30-0F6C-4AE7-F032EACA1B8C}"/>
              </a:ext>
            </a:extLst>
          </p:cNvPr>
          <p:cNvSpPr>
            <a:spLocks noGrp="1"/>
          </p:cNvSpPr>
          <p:nvPr>
            <p:ph idx="1"/>
          </p:nvPr>
        </p:nvSpPr>
        <p:spPr>
          <a:xfrm>
            <a:off x="447675" y="1419225"/>
            <a:ext cx="10515600" cy="5172075"/>
          </a:xfrm>
        </p:spPr>
        <p:txBody>
          <a:bodyPr>
            <a:normAutofit fontScale="62500" lnSpcReduction="20000"/>
          </a:bodyPr>
          <a:lstStyle/>
          <a:p>
            <a:pPr marL="0" indent="0">
              <a:buNone/>
            </a:pPr>
            <a:r>
              <a:rPr lang="en-US" sz="4400" b="1" dirty="0">
                <a:solidFill>
                  <a:schemeClr val="bg1"/>
                </a:solidFill>
              </a:rPr>
              <a:t>Special Rehabilitation Concerns</a:t>
            </a:r>
            <a:br>
              <a:rPr lang="en-US" dirty="0">
                <a:solidFill>
                  <a:schemeClr val="bg1"/>
                </a:solidFill>
              </a:rPr>
            </a:br>
            <a:endParaRPr lang="en-US" dirty="0">
              <a:solidFill>
                <a:schemeClr val="bg1"/>
              </a:solidFill>
            </a:endParaRPr>
          </a:p>
          <a:p>
            <a:r>
              <a:rPr lang="en-US" b="1" dirty="0">
                <a:solidFill>
                  <a:schemeClr val="bg1"/>
                </a:solidFill>
              </a:rPr>
              <a:t>Masonry</a:t>
            </a:r>
            <a:endParaRPr lang="en-US" dirty="0">
              <a:solidFill>
                <a:schemeClr val="bg1"/>
              </a:solidFill>
            </a:endParaRPr>
          </a:p>
          <a:p>
            <a:pPr lvl="1"/>
            <a:r>
              <a:rPr lang="en-US" dirty="0">
                <a:solidFill>
                  <a:schemeClr val="bg1"/>
                </a:solidFill>
              </a:rPr>
              <a:t>Cleaning – gentlest means possible</a:t>
            </a:r>
          </a:p>
          <a:p>
            <a:pPr lvl="1"/>
            <a:r>
              <a:rPr lang="en-US" dirty="0">
                <a:solidFill>
                  <a:schemeClr val="bg1"/>
                </a:solidFill>
              </a:rPr>
              <a:t>Repointing/repair/replacement -- new mortar, patching, replacement units must match historic composition, color, and tooling. Mockups!</a:t>
            </a:r>
          </a:p>
          <a:p>
            <a:pPr marL="457200" lvl="1" indent="0">
              <a:buNone/>
            </a:pPr>
            <a:endParaRPr lang="en-US" dirty="0">
              <a:solidFill>
                <a:schemeClr val="bg1"/>
              </a:solidFill>
            </a:endParaRPr>
          </a:p>
          <a:p>
            <a:r>
              <a:rPr lang="en-US" b="1" dirty="0">
                <a:solidFill>
                  <a:schemeClr val="bg1"/>
                </a:solidFill>
              </a:rPr>
              <a:t>Windows</a:t>
            </a:r>
            <a:endParaRPr lang="en-US" dirty="0">
              <a:solidFill>
                <a:schemeClr val="bg1"/>
              </a:solidFill>
            </a:endParaRPr>
          </a:p>
          <a:p>
            <a:pPr lvl="1"/>
            <a:r>
              <a:rPr lang="en-US" dirty="0">
                <a:solidFill>
                  <a:schemeClr val="bg1"/>
                </a:solidFill>
              </a:rPr>
              <a:t>Repair historic windows whenever possible.</a:t>
            </a:r>
          </a:p>
          <a:p>
            <a:pPr lvl="1"/>
            <a:r>
              <a:rPr lang="en-US" dirty="0">
                <a:solidFill>
                  <a:schemeClr val="bg1"/>
                </a:solidFill>
              </a:rPr>
              <a:t>If replacement is justified, provide condition photos, repair vs. replacement cost data, and drawings.</a:t>
            </a:r>
          </a:p>
          <a:p>
            <a:pPr lvl="1"/>
            <a:r>
              <a:rPr lang="en-US" dirty="0">
                <a:solidFill>
                  <a:schemeClr val="bg1"/>
                </a:solidFill>
              </a:rPr>
              <a:t>Replacements must closely match originals in size, configuration, details, and materials.</a:t>
            </a:r>
          </a:p>
          <a:p>
            <a:pPr marL="457200" lvl="1" indent="0">
              <a:buNone/>
            </a:pPr>
            <a:endParaRPr lang="en-US" dirty="0">
              <a:solidFill>
                <a:schemeClr val="bg1"/>
              </a:solidFill>
            </a:endParaRPr>
          </a:p>
          <a:p>
            <a:r>
              <a:rPr lang="en-US" b="1" dirty="0">
                <a:solidFill>
                  <a:schemeClr val="bg1"/>
                </a:solidFill>
              </a:rPr>
              <a:t>Flooring</a:t>
            </a:r>
            <a:endParaRPr lang="en-US" dirty="0">
              <a:solidFill>
                <a:schemeClr val="bg1"/>
              </a:solidFill>
            </a:endParaRPr>
          </a:p>
          <a:p>
            <a:pPr lvl="1"/>
            <a:r>
              <a:rPr lang="en-US" dirty="0">
                <a:solidFill>
                  <a:schemeClr val="bg1"/>
                </a:solidFill>
              </a:rPr>
              <a:t>Wood floors must be repaired and retained. </a:t>
            </a:r>
          </a:p>
          <a:p>
            <a:pPr lvl="1"/>
            <a:r>
              <a:rPr lang="en-US" dirty="0">
                <a:solidFill>
                  <a:schemeClr val="bg1"/>
                </a:solidFill>
              </a:rPr>
              <a:t>Replace in-kind where necessary. May consider engineered wood.</a:t>
            </a:r>
          </a:p>
          <a:p>
            <a:pPr lvl="1"/>
            <a:r>
              <a:rPr lang="en-US" dirty="0">
                <a:solidFill>
                  <a:schemeClr val="bg1"/>
                </a:solidFill>
              </a:rPr>
              <a:t>LVT / LVP is not typically an appropriate replacement product for wood.</a:t>
            </a:r>
          </a:p>
          <a:p>
            <a:pPr lvl="1"/>
            <a:endParaRPr lang="en-US" dirty="0">
              <a:solidFill>
                <a:schemeClr val="bg1"/>
              </a:solidFill>
            </a:endParaRPr>
          </a:p>
          <a:p>
            <a:r>
              <a:rPr lang="en-US" b="1" dirty="0">
                <a:solidFill>
                  <a:schemeClr val="bg1"/>
                </a:solidFill>
              </a:rPr>
              <a:t>MEP+FP</a:t>
            </a:r>
            <a:endParaRPr lang="en-US" dirty="0">
              <a:solidFill>
                <a:schemeClr val="bg1"/>
              </a:solidFill>
            </a:endParaRPr>
          </a:p>
          <a:p>
            <a:pPr lvl="1"/>
            <a:r>
              <a:rPr lang="en-US" dirty="0">
                <a:solidFill>
                  <a:schemeClr val="bg1"/>
                </a:solidFill>
              </a:rPr>
              <a:t>New systems must not damage historic fabric or visually alter spaces.</a:t>
            </a:r>
          </a:p>
          <a:p>
            <a:pPr lvl="1"/>
            <a:r>
              <a:rPr lang="en-US" dirty="0">
                <a:solidFill>
                  <a:schemeClr val="bg1"/>
                </a:solidFill>
              </a:rPr>
              <a:t>Should equipment and ductwork should be exposed or </a:t>
            </a:r>
            <a:r>
              <a:rPr lang="en-US" dirty="0" err="1">
                <a:solidFill>
                  <a:schemeClr val="bg1"/>
                </a:solidFill>
              </a:rPr>
              <a:t>concelaed</a:t>
            </a:r>
            <a:r>
              <a:rPr lang="en-US" dirty="0">
                <a:solidFill>
                  <a:schemeClr val="bg1"/>
                </a:solidFill>
              </a:rPr>
              <a:t>?</a:t>
            </a:r>
          </a:p>
          <a:p>
            <a:endParaRPr lang="en-US" b="1" dirty="0">
              <a:solidFill>
                <a:schemeClr val="bg1"/>
              </a:solidFill>
            </a:endParaRPr>
          </a:p>
        </p:txBody>
      </p:sp>
      <p:pic>
        <p:nvPicPr>
          <p:cNvPr id="2050" name="Picture 2">
            <a:extLst>
              <a:ext uri="{FF2B5EF4-FFF2-40B4-BE49-F238E27FC236}">
                <a16:creationId xmlns:a16="http://schemas.microsoft.com/office/drawing/2014/main" id="{5CBB5413-3173-0C4B-2FE7-E297007CA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370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4BECD9FA-EE31-87B4-603F-0BCDEF9633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E64BBE-353B-8049-90BD-48F5FA9FC0C9}"/>
              </a:ext>
            </a:extLst>
          </p:cNvPr>
          <p:cNvSpPr>
            <a:spLocks noGrp="1"/>
          </p:cNvSpPr>
          <p:nvPr>
            <p:ph type="title"/>
          </p:nvPr>
        </p:nvSpPr>
        <p:spPr>
          <a:xfrm>
            <a:off x="838200" y="313818"/>
            <a:ext cx="10515600" cy="1325563"/>
          </a:xfrm>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9DF0A04C-A839-C460-9A9C-1C4A80E2C394}"/>
              </a:ext>
            </a:extLst>
          </p:cNvPr>
          <p:cNvSpPr>
            <a:spLocks noGrp="1"/>
          </p:cNvSpPr>
          <p:nvPr>
            <p:ph idx="1"/>
          </p:nvPr>
        </p:nvSpPr>
        <p:spPr>
          <a:xfrm>
            <a:off x="838200" y="1346605"/>
            <a:ext cx="10515600" cy="4351338"/>
          </a:xfrm>
        </p:spPr>
        <p:txBody>
          <a:bodyPr/>
          <a:lstStyle/>
          <a:p>
            <a:r>
              <a:rPr lang="en-US" dirty="0">
                <a:solidFill>
                  <a:schemeClr val="bg1"/>
                </a:solidFill>
              </a:rPr>
              <a:t> </a:t>
            </a:r>
            <a:r>
              <a:rPr lang="en-US" b="1" dirty="0">
                <a:solidFill>
                  <a:schemeClr val="bg1"/>
                </a:solidFill>
              </a:rPr>
              <a:t>Part 3 – Request for Certification of Completed Work</a:t>
            </a:r>
          </a:p>
          <a:p>
            <a:endParaRPr lang="en-US" b="1" dirty="0">
              <a:solidFill>
                <a:schemeClr val="bg1"/>
              </a:solidFill>
            </a:endParaRPr>
          </a:p>
          <a:p>
            <a:endParaRPr lang="en-US" b="1" dirty="0">
              <a:solidFill>
                <a:schemeClr val="bg1"/>
              </a:solidFill>
            </a:endParaRPr>
          </a:p>
        </p:txBody>
      </p:sp>
      <p:pic>
        <p:nvPicPr>
          <p:cNvPr id="2050" name="Picture 2">
            <a:extLst>
              <a:ext uri="{FF2B5EF4-FFF2-40B4-BE49-F238E27FC236}">
                <a16:creationId xmlns:a16="http://schemas.microsoft.com/office/drawing/2014/main" id="{7C79C15E-62E0-E3E3-FDAC-A213EB2E8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22AA07D-0C48-1584-2785-91D634F51002}"/>
              </a:ext>
            </a:extLst>
          </p:cNvPr>
          <p:cNvPicPr>
            <a:picLocks noChangeAspect="1"/>
          </p:cNvPicPr>
          <p:nvPr/>
        </p:nvPicPr>
        <p:blipFill>
          <a:blip r:embed="rId3"/>
          <a:stretch>
            <a:fillRect/>
          </a:stretch>
        </p:blipFill>
        <p:spPr>
          <a:xfrm>
            <a:off x="610349" y="2028876"/>
            <a:ext cx="3704476" cy="4635683"/>
          </a:xfrm>
          <a:prstGeom prst="rect">
            <a:avLst/>
          </a:prstGeom>
        </p:spPr>
      </p:pic>
      <p:pic>
        <p:nvPicPr>
          <p:cNvPr id="5" name="Picture 4">
            <a:extLst>
              <a:ext uri="{FF2B5EF4-FFF2-40B4-BE49-F238E27FC236}">
                <a16:creationId xmlns:a16="http://schemas.microsoft.com/office/drawing/2014/main" id="{1035F16B-E7BE-C71E-F1D0-54CF0639C3DE}"/>
              </a:ext>
            </a:extLst>
          </p:cNvPr>
          <p:cNvPicPr>
            <a:picLocks noChangeAspect="1"/>
          </p:cNvPicPr>
          <p:nvPr/>
        </p:nvPicPr>
        <p:blipFill>
          <a:blip r:embed="rId4"/>
          <a:stretch>
            <a:fillRect/>
          </a:stretch>
        </p:blipFill>
        <p:spPr>
          <a:xfrm>
            <a:off x="4961822" y="2345053"/>
            <a:ext cx="3195989" cy="3002666"/>
          </a:xfrm>
          <a:prstGeom prst="rect">
            <a:avLst/>
          </a:prstGeom>
        </p:spPr>
      </p:pic>
      <p:pic>
        <p:nvPicPr>
          <p:cNvPr id="6" name="Picture 5">
            <a:extLst>
              <a:ext uri="{FF2B5EF4-FFF2-40B4-BE49-F238E27FC236}">
                <a16:creationId xmlns:a16="http://schemas.microsoft.com/office/drawing/2014/main" id="{0478BD6E-7159-BA92-0296-8981F5B35195}"/>
              </a:ext>
            </a:extLst>
          </p:cNvPr>
          <p:cNvPicPr>
            <a:picLocks noChangeAspect="1"/>
          </p:cNvPicPr>
          <p:nvPr/>
        </p:nvPicPr>
        <p:blipFill>
          <a:blip r:embed="rId5"/>
          <a:stretch>
            <a:fillRect/>
          </a:stretch>
        </p:blipFill>
        <p:spPr>
          <a:xfrm>
            <a:off x="8603740" y="2347492"/>
            <a:ext cx="3195989" cy="2997789"/>
          </a:xfrm>
          <a:prstGeom prst="rect">
            <a:avLst/>
          </a:prstGeom>
        </p:spPr>
      </p:pic>
    </p:spTree>
    <p:extLst>
      <p:ext uri="{BB962C8B-B14F-4D97-AF65-F5344CB8AC3E}">
        <p14:creationId xmlns:p14="http://schemas.microsoft.com/office/powerpoint/2010/main" val="2929285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A572-A453-9BBA-0B0E-5B7901B48208}"/>
              </a:ext>
            </a:extLst>
          </p:cNvPr>
          <p:cNvSpPr>
            <a:spLocks noGrp="1"/>
          </p:cNvSpPr>
          <p:nvPr>
            <p:ph type="title"/>
          </p:nvPr>
        </p:nvSpPr>
        <p:spPr/>
        <p:txBody>
          <a:bodyPr>
            <a:normAutofit/>
          </a:bodyPr>
          <a:lstStyle/>
          <a:p>
            <a:r>
              <a:rPr lang="en-US" sz="5400" b="1" dirty="0">
                <a:solidFill>
                  <a:srgbClr val="FF9900"/>
                </a:solidFill>
              </a:rPr>
              <a:t>Nebraska Historic Tax Credit</a:t>
            </a:r>
          </a:p>
        </p:txBody>
      </p:sp>
      <p:pic>
        <p:nvPicPr>
          <p:cNvPr id="4" name="Picture 2">
            <a:extLst>
              <a:ext uri="{FF2B5EF4-FFF2-40B4-BE49-F238E27FC236}">
                <a16:creationId xmlns:a16="http://schemas.microsoft.com/office/drawing/2014/main" id="{4F481B84-2941-FE65-D908-98A86AE4F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565C7E07-2A95-A15A-7FA5-4CDFBA3B8322}"/>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E37DD438-7662-7E48-0731-4E32C0AFAAC6}"/>
              </a:ext>
            </a:extLst>
          </p:cNvPr>
          <p:cNvPicPr>
            <a:picLocks noChangeAspect="1"/>
          </p:cNvPicPr>
          <p:nvPr/>
        </p:nvPicPr>
        <p:blipFill>
          <a:blip r:embed="rId3"/>
          <a:stretch>
            <a:fillRect/>
          </a:stretch>
        </p:blipFill>
        <p:spPr>
          <a:xfrm>
            <a:off x="838200" y="1825625"/>
            <a:ext cx="5651792" cy="4107375"/>
          </a:xfrm>
          <a:prstGeom prst="rect">
            <a:avLst/>
          </a:prstGeom>
        </p:spPr>
      </p:pic>
      <p:pic>
        <p:nvPicPr>
          <p:cNvPr id="11" name="Picture 10">
            <a:extLst>
              <a:ext uri="{FF2B5EF4-FFF2-40B4-BE49-F238E27FC236}">
                <a16:creationId xmlns:a16="http://schemas.microsoft.com/office/drawing/2014/main" id="{B081CCC0-4A96-1688-E61D-E32C6A527641}"/>
              </a:ext>
            </a:extLst>
          </p:cNvPr>
          <p:cNvPicPr>
            <a:picLocks noChangeAspect="1"/>
          </p:cNvPicPr>
          <p:nvPr/>
        </p:nvPicPr>
        <p:blipFill>
          <a:blip r:embed="rId4"/>
          <a:stretch>
            <a:fillRect/>
          </a:stretch>
        </p:blipFill>
        <p:spPr>
          <a:xfrm>
            <a:off x="6993059" y="1825625"/>
            <a:ext cx="4360741" cy="3997734"/>
          </a:xfrm>
          <a:prstGeom prst="rect">
            <a:avLst/>
          </a:prstGeom>
        </p:spPr>
      </p:pic>
    </p:spTree>
    <p:extLst>
      <p:ext uri="{BB962C8B-B14F-4D97-AF65-F5344CB8AC3E}">
        <p14:creationId xmlns:p14="http://schemas.microsoft.com/office/powerpoint/2010/main" val="782369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1662E36F-3886-ED34-FEFB-F71AA7CEE3C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390CFA-DB21-42D0-2FBA-47B119B38BAF}"/>
              </a:ext>
            </a:extLst>
          </p:cNvPr>
          <p:cNvSpPr>
            <a:spLocks noGrp="1"/>
          </p:cNvSpPr>
          <p:nvPr>
            <p:ph idx="1"/>
          </p:nvPr>
        </p:nvSpPr>
        <p:spPr/>
        <p:txBody>
          <a:bodyPr>
            <a:normAutofit fontScale="92500" lnSpcReduction="10000"/>
          </a:bodyPr>
          <a:lstStyle/>
          <a:p>
            <a:r>
              <a:rPr lang="en-US" b="1" dirty="0">
                <a:solidFill>
                  <a:schemeClr val="bg1"/>
                </a:solidFill>
              </a:rPr>
              <a:t>About NHTC</a:t>
            </a:r>
          </a:p>
          <a:p>
            <a:pPr lvl="1"/>
            <a:r>
              <a:rPr lang="en-US" dirty="0">
                <a:solidFill>
                  <a:schemeClr val="bg1"/>
                </a:solidFill>
              </a:rPr>
              <a:t>Started in 2015, reinstated in 2023 under the Nebraska Job Creation and Main Street Redevelopment Act.</a:t>
            </a:r>
          </a:p>
          <a:p>
            <a:pPr marL="457200" lvl="1" indent="0">
              <a:buNone/>
            </a:pPr>
            <a:endParaRPr lang="en-US" dirty="0">
              <a:solidFill>
                <a:schemeClr val="bg1"/>
              </a:solidFill>
            </a:endParaRPr>
          </a:p>
          <a:p>
            <a:pPr lvl="1"/>
            <a:r>
              <a:rPr lang="en-US" dirty="0">
                <a:solidFill>
                  <a:schemeClr val="bg1"/>
                </a:solidFill>
              </a:rPr>
              <a:t>Offers</a:t>
            </a:r>
          </a:p>
          <a:p>
            <a:pPr lvl="2"/>
            <a:r>
              <a:rPr lang="en-US" dirty="0">
                <a:solidFill>
                  <a:schemeClr val="bg1"/>
                </a:solidFill>
              </a:rPr>
              <a:t>25% income tax credit in Douglas, Sarpy, Lancaster</a:t>
            </a:r>
          </a:p>
          <a:p>
            <a:pPr lvl="2"/>
            <a:r>
              <a:rPr lang="en-US" dirty="0">
                <a:solidFill>
                  <a:schemeClr val="bg1"/>
                </a:solidFill>
              </a:rPr>
              <a:t>30% income tax credit in all other counties.</a:t>
            </a:r>
          </a:p>
          <a:p>
            <a:pPr marL="914400" lvl="2" indent="0">
              <a:buNone/>
            </a:pPr>
            <a:endParaRPr lang="en-US" dirty="0">
              <a:solidFill>
                <a:schemeClr val="bg1"/>
              </a:solidFill>
            </a:endParaRPr>
          </a:p>
          <a:p>
            <a:pPr lvl="1"/>
            <a:r>
              <a:rPr lang="en-US" dirty="0">
                <a:solidFill>
                  <a:schemeClr val="bg1"/>
                </a:solidFill>
              </a:rPr>
              <a:t>$2M annual statewide cap; $2M per-project cap. ~46M credit pool. </a:t>
            </a:r>
          </a:p>
          <a:p>
            <a:pPr marL="457200" lvl="1" indent="0">
              <a:buNone/>
            </a:pPr>
            <a:endParaRPr lang="en-US" dirty="0">
              <a:solidFill>
                <a:schemeClr val="bg1"/>
              </a:solidFill>
            </a:endParaRPr>
          </a:p>
          <a:p>
            <a:pPr lvl="1"/>
            <a:r>
              <a:rPr lang="en-US" dirty="0">
                <a:solidFill>
                  <a:schemeClr val="bg1"/>
                </a:solidFill>
              </a:rPr>
              <a:t>5-part application process:</a:t>
            </a:r>
          </a:p>
          <a:p>
            <a:pPr lvl="2"/>
            <a:r>
              <a:rPr lang="en-US" dirty="0">
                <a:solidFill>
                  <a:schemeClr val="bg1"/>
                </a:solidFill>
              </a:rPr>
              <a:t>Parts 1–3: Nebraska State Historical Society reviews.</a:t>
            </a:r>
          </a:p>
          <a:p>
            <a:pPr lvl="2"/>
            <a:r>
              <a:rPr lang="en-US" dirty="0">
                <a:solidFill>
                  <a:schemeClr val="bg1"/>
                </a:solidFill>
              </a:rPr>
              <a:t>Parts 4–5: Nebraska Department of Revenue approves.</a:t>
            </a:r>
          </a:p>
          <a:p>
            <a:endParaRPr lang="en-US" b="1" dirty="0">
              <a:solidFill>
                <a:schemeClr val="bg1"/>
              </a:solidFill>
            </a:endParaRPr>
          </a:p>
        </p:txBody>
      </p:sp>
      <p:pic>
        <p:nvPicPr>
          <p:cNvPr id="4" name="Picture 2">
            <a:extLst>
              <a:ext uri="{FF2B5EF4-FFF2-40B4-BE49-F238E27FC236}">
                <a16:creationId xmlns:a16="http://schemas.microsoft.com/office/drawing/2014/main" id="{7E1E7F4C-0B3D-0CCA-37BF-8AC63C5F7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E2C8E41-EEFC-40E6-8359-1C00CF237539}"/>
              </a:ext>
            </a:extLst>
          </p:cNvPr>
          <p:cNvSpPr>
            <a:spLocks noGrp="1"/>
          </p:cNvSpPr>
          <p:nvPr>
            <p:ph type="title"/>
          </p:nvPr>
        </p:nvSpPr>
        <p:spPr>
          <a:xfrm>
            <a:off x="838200" y="365125"/>
            <a:ext cx="10515600" cy="1325563"/>
          </a:xfrm>
        </p:spPr>
        <p:txBody>
          <a:bodyPr>
            <a:normAutofit/>
          </a:bodyPr>
          <a:lstStyle/>
          <a:p>
            <a:r>
              <a:rPr lang="en-US" sz="5400" b="1" dirty="0">
                <a:solidFill>
                  <a:srgbClr val="FF9900"/>
                </a:solidFill>
              </a:rPr>
              <a:t>Nebraska Historic Tax Credit</a:t>
            </a:r>
          </a:p>
        </p:txBody>
      </p:sp>
    </p:spTree>
    <p:extLst>
      <p:ext uri="{BB962C8B-B14F-4D97-AF65-F5344CB8AC3E}">
        <p14:creationId xmlns:p14="http://schemas.microsoft.com/office/powerpoint/2010/main" val="3454372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A3E8D425-CDB9-E89F-7CDE-B41EFB321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7541A-5120-4360-4A70-F8D500288777}"/>
              </a:ext>
            </a:extLst>
          </p:cNvPr>
          <p:cNvSpPr>
            <a:spLocks noGrp="1"/>
          </p:cNvSpPr>
          <p:nvPr>
            <p:ph type="title"/>
          </p:nvPr>
        </p:nvSpPr>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40478587-C8E2-4662-AF22-3DC6C2A3B5C2}"/>
              </a:ext>
            </a:extLst>
          </p:cNvPr>
          <p:cNvSpPr>
            <a:spLocks noGrp="1"/>
          </p:cNvSpPr>
          <p:nvPr>
            <p:ph idx="1"/>
          </p:nvPr>
        </p:nvSpPr>
        <p:spPr>
          <a:xfrm>
            <a:off x="838200" y="1825625"/>
            <a:ext cx="10515600" cy="4224980"/>
          </a:xfrm>
        </p:spPr>
        <p:txBody>
          <a:bodyPr>
            <a:normAutofit/>
          </a:bodyPr>
          <a:lstStyle/>
          <a:p>
            <a:r>
              <a:rPr lang="en-US" dirty="0">
                <a:solidFill>
                  <a:schemeClr val="bg1"/>
                </a:solidFill>
              </a:rPr>
              <a:t> </a:t>
            </a:r>
            <a:r>
              <a:rPr lang="en-US" b="1" dirty="0">
                <a:solidFill>
                  <a:schemeClr val="bg1"/>
                </a:solidFill>
              </a:rPr>
              <a:t>What Is a Tax Credit?</a:t>
            </a:r>
          </a:p>
          <a:p>
            <a:pPr marL="0" indent="0">
              <a:buNone/>
            </a:pPr>
            <a:endParaRPr lang="en-US" sz="800" b="1" dirty="0">
              <a:solidFill>
                <a:schemeClr val="bg1"/>
              </a:solidFill>
            </a:endParaRPr>
          </a:p>
          <a:p>
            <a:pPr lvl="1"/>
            <a:r>
              <a:rPr lang="en-US" dirty="0">
                <a:solidFill>
                  <a:schemeClr val="bg1"/>
                </a:solidFill>
              </a:rPr>
              <a:t>Tax credit ≠ income tax deduction. </a:t>
            </a:r>
          </a:p>
          <a:p>
            <a:pPr lvl="2"/>
            <a:r>
              <a:rPr lang="en-US" dirty="0">
                <a:solidFill>
                  <a:schemeClr val="bg1"/>
                </a:solidFill>
              </a:rPr>
              <a:t>Tax deduction lowers the amount of income subject to taxation. </a:t>
            </a:r>
          </a:p>
          <a:p>
            <a:pPr lvl="3"/>
            <a:r>
              <a:rPr lang="en-US" dirty="0">
                <a:solidFill>
                  <a:schemeClr val="bg1"/>
                </a:solidFill>
              </a:rPr>
              <a:t>Ex: Claiming a $1,000 laptop deduction reduces taxable income by $1,000.</a:t>
            </a:r>
          </a:p>
          <a:p>
            <a:pPr lvl="3"/>
            <a:endParaRPr lang="en-US" dirty="0">
              <a:solidFill>
                <a:schemeClr val="bg1"/>
              </a:solidFill>
            </a:endParaRPr>
          </a:p>
          <a:p>
            <a:pPr lvl="2"/>
            <a:r>
              <a:rPr lang="en-US" dirty="0">
                <a:solidFill>
                  <a:schemeClr val="bg1"/>
                </a:solidFill>
              </a:rPr>
              <a:t>Tax credit lowers the amount of tax owed.</a:t>
            </a:r>
          </a:p>
          <a:p>
            <a:pPr lvl="3"/>
            <a:r>
              <a:rPr lang="en-US" dirty="0">
                <a:solidFill>
                  <a:schemeClr val="bg1"/>
                </a:solidFill>
              </a:rPr>
              <a:t>Ex. $1 tax credit reduces the amount of income tax owed by $1.</a:t>
            </a:r>
          </a:p>
          <a:p>
            <a:pPr marL="457200" lvl="1" indent="0">
              <a:buNone/>
            </a:pPr>
            <a:endParaRPr lang="en-US" dirty="0">
              <a:solidFill>
                <a:schemeClr val="bg1"/>
              </a:solidFill>
            </a:endParaRPr>
          </a:p>
        </p:txBody>
      </p:sp>
      <p:pic>
        <p:nvPicPr>
          <p:cNvPr id="2050" name="Picture 2">
            <a:extLst>
              <a:ext uri="{FF2B5EF4-FFF2-40B4-BE49-F238E27FC236}">
                <a16:creationId xmlns:a16="http://schemas.microsoft.com/office/drawing/2014/main" id="{444F2710-1E92-CEF4-B907-9914F86BE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983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4F7932A5-9337-AA2A-5CE5-7E636E674F4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48775C-AF14-98B5-4AF5-55864968F400}"/>
              </a:ext>
            </a:extLst>
          </p:cNvPr>
          <p:cNvSpPr>
            <a:spLocks noGrp="1"/>
          </p:cNvSpPr>
          <p:nvPr>
            <p:ph idx="1"/>
          </p:nvPr>
        </p:nvSpPr>
        <p:spPr>
          <a:xfrm>
            <a:off x="838200" y="1524000"/>
            <a:ext cx="10515600" cy="4652963"/>
          </a:xfrm>
        </p:spPr>
        <p:txBody>
          <a:bodyPr>
            <a:normAutofit fontScale="70000" lnSpcReduction="20000"/>
          </a:bodyPr>
          <a:lstStyle/>
          <a:p>
            <a:pPr marL="0" indent="0">
              <a:buNone/>
            </a:pPr>
            <a:r>
              <a:rPr lang="en-US" sz="4000" b="1" dirty="0">
                <a:solidFill>
                  <a:schemeClr val="bg1"/>
                </a:solidFill>
              </a:rPr>
              <a:t>NHTC Eligibility &amp; Requirements</a:t>
            </a:r>
          </a:p>
          <a:p>
            <a:pPr lvl="1"/>
            <a:endParaRPr lang="en-US" dirty="0">
              <a:solidFill>
                <a:schemeClr val="bg1"/>
              </a:solidFill>
            </a:endParaRPr>
          </a:p>
          <a:p>
            <a:r>
              <a:rPr lang="en-US" dirty="0">
                <a:solidFill>
                  <a:schemeClr val="bg1"/>
                </a:solidFill>
              </a:rPr>
              <a:t>Building or aboveground structure used for </a:t>
            </a:r>
            <a:r>
              <a:rPr lang="en-US" b="1" u="sng" dirty="0">
                <a:solidFill>
                  <a:schemeClr val="bg1"/>
                </a:solidFill>
              </a:rPr>
              <a:t>any purpose</a:t>
            </a:r>
            <a:r>
              <a:rPr lang="en-US" dirty="0">
                <a:solidFill>
                  <a:schemeClr val="bg1"/>
                </a:solidFill>
              </a:rPr>
              <a:t>, except for a single-family detached residence</a:t>
            </a:r>
          </a:p>
          <a:p>
            <a:endParaRPr lang="en-US" dirty="0">
              <a:solidFill>
                <a:schemeClr val="bg1"/>
              </a:solidFill>
            </a:endParaRPr>
          </a:p>
          <a:p>
            <a:r>
              <a:rPr lang="en-US" dirty="0">
                <a:solidFill>
                  <a:schemeClr val="bg1"/>
                </a:solidFill>
              </a:rPr>
              <a:t>Property must be historic at final approval</a:t>
            </a:r>
          </a:p>
          <a:p>
            <a:pPr lvl="1"/>
            <a:r>
              <a:rPr lang="en-US" dirty="0">
                <a:solidFill>
                  <a:schemeClr val="bg1"/>
                </a:solidFill>
              </a:rPr>
              <a:t>Individually listed on the National Register, OR</a:t>
            </a:r>
          </a:p>
          <a:p>
            <a:pPr lvl="1"/>
            <a:r>
              <a:rPr lang="en-US" dirty="0">
                <a:solidFill>
                  <a:schemeClr val="bg1"/>
                </a:solidFill>
              </a:rPr>
              <a:t>Contributing resource in a National Register district, OR</a:t>
            </a:r>
          </a:p>
          <a:p>
            <a:pPr lvl="1"/>
            <a:r>
              <a:rPr lang="en-US" dirty="0">
                <a:solidFill>
                  <a:schemeClr val="bg1"/>
                </a:solidFill>
              </a:rPr>
              <a:t>Locally designated landmark/district.</a:t>
            </a:r>
          </a:p>
          <a:p>
            <a:pPr marL="457200" lvl="1" indent="0">
              <a:buNone/>
            </a:pPr>
            <a:endParaRPr lang="en-US" dirty="0">
              <a:solidFill>
                <a:schemeClr val="bg1"/>
              </a:solidFill>
            </a:endParaRPr>
          </a:p>
          <a:p>
            <a:r>
              <a:rPr lang="en-US" dirty="0">
                <a:solidFill>
                  <a:schemeClr val="bg1"/>
                </a:solidFill>
              </a:rPr>
              <a:t>Part 2 must be submitted before work begins (few exceptions). </a:t>
            </a:r>
          </a:p>
          <a:p>
            <a:pPr marL="457200" lvl="1" indent="0">
              <a:buNone/>
            </a:pPr>
            <a:endParaRPr lang="en-US" dirty="0">
              <a:solidFill>
                <a:schemeClr val="bg1"/>
              </a:solidFill>
            </a:endParaRPr>
          </a:p>
          <a:p>
            <a:r>
              <a:rPr lang="en-US" dirty="0">
                <a:solidFill>
                  <a:schemeClr val="bg1"/>
                </a:solidFill>
              </a:rPr>
              <a:t>Minimum investment: $5,000 in qualified rehab costs.</a:t>
            </a:r>
          </a:p>
          <a:p>
            <a:endParaRPr lang="en-US" dirty="0">
              <a:solidFill>
                <a:schemeClr val="bg1"/>
              </a:solidFill>
            </a:endParaRPr>
          </a:p>
          <a:p>
            <a:r>
              <a:rPr lang="en-US" dirty="0">
                <a:solidFill>
                  <a:schemeClr val="bg1"/>
                </a:solidFill>
              </a:rPr>
              <a:t>All work must comply with the </a:t>
            </a:r>
            <a:r>
              <a:rPr lang="en-US" b="1" dirty="0">
                <a:solidFill>
                  <a:schemeClr val="bg1"/>
                </a:solidFill>
              </a:rPr>
              <a:t>Secretary of the Interior’s Standards</a:t>
            </a:r>
            <a:r>
              <a:rPr lang="en-US" dirty="0">
                <a:solidFill>
                  <a:schemeClr val="bg1"/>
                </a:solidFill>
              </a:rPr>
              <a:t> (reviewed by </a:t>
            </a:r>
            <a:r>
              <a:rPr lang="en-US" dirty="0" err="1">
                <a:solidFill>
                  <a:schemeClr val="bg1"/>
                </a:solidFill>
              </a:rPr>
              <a:t>NeSHPO</a:t>
            </a:r>
            <a:r>
              <a:rPr lang="en-US" dirty="0">
                <a:solidFill>
                  <a:schemeClr val="bg1"/>
                </a:solidFill>
              </a:rPr>
              <a:t>).</a:t>
            </a:r>
          </a:p>
          <a:p>
            <a:endParaRPr lang="en-US" dirty="0"/>
          </a:p>
        </p:txBody>
      </p:sp>
      <p:pic>
        <p:nvPicPr>
          <p:cNvPr id="4" name="Picture 2">
            <a:extLst>
              <a:ext uri="{FF2B5EF4-FFF2-40B4-BE49-F238E27FC236}">
                <a16:creationId xmlns:a16="http://schemas.microsoft.com/office/drawing/2014/main" id="{CEF3A182-BF95-10A8-0B64-FF9FC8F15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DF65FE47-DB49-D833-3537-846B4F825AC7}"/>
              </a:ext>
            </a:extLst>
          </p:cNvPr>
          <p:cNvSpPr>
            <a:spLocks noGrp="1"/>
          </p:cNvSpPr>
          <p:nvPr>
            <p:ph type="title"/>
          </p:nvPr>
        </p:nvSpPr>
        <p:spPr>
          <a:xfrm>
            <a:off x="838200" y="365125"/>
            <a:ext cx="10515600" cy="1325563"/>
          </a:xfrm>
        </p:spPr>
        <p:txBody>
          <a:bodyPr>
            <a:normAutofit/>
          </a:bodyPr>
          <a:lstStyle/>
          <a:p>
            <a:r>
              <a:rPr lang="en-US" sz="5400" b="1" dirty="0">
                <a:solidFill>
                  <a:srgbClr val="FF9900"/>
                </a:solidFill>
              </a:rPr>
              <a:t>Nebraska Historic Tax Credit</a:t>
            </a:r>
          </a:p>
        </p:txBody>
      </p:sp>
    </p:spTree>
    <p:extLst>
      <p:ext uri="{BB962C8B-B14F-4D97-AF65-F5344CB8AC3E}">
        <p14:creationId xmlns:p14="http://schemas.microsoft.com/office/powerpoint/2010/main" val="1591647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4719E7ED-57CD-39C5-8AEA-79EA618CB4B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36A7E0-87AF-2AA5-8CED-A93F4C10F005}"/>
              </a:ext>
            </a:extLst>
          </p:cNvPr>
          <p:cNvSpPr>
            <a:spLocks noGrp="1"/>
          </p:cNvSpPr>
          <p:nvPr>
            <p:ph idx="1"/>
          </p:nvPr>
        </p:nvSpPr>
        <p:spPr/>
        <p:txBody>
          <a:bodyPr>
            <a:normAutofit lnSpcReduction="10000"/>
          </a:bodyPr>
          <a:lstStyle/>
          <a:p>
            <a:pPr marL="0" indent="0">
              <a:buNone/>
            </a:pPr>
            <a:r>
              <a:rPr lang="en-US" b="1" dirty="0">
                <a:solidFill>
                  <a:schemeClr val="bg1"/>
                </a:solidFill>
              </a:rPr>
              <a:t>Before You Apply</a:t>
            </a:r>
            <a:endParaRPr lang="en-US" dirty="0">
              <a:solidFill>
                <a:schemeClr val="bg1"/>
              </a:solidFill>
            </a:endParaRPr>
          </a:p>
          <a:p>
            <a:pPr lvl="1"/>
            <a:r>
              <a:rPr lang="en-US" dirty="0">
                <a:solidFill>
                  <a:schemeClr val="bg1"/>
                </a:solidFill>
              </a:rPr>
              <a:t>Apply online via the </a:t>
            </a:r>
            <a:r>
              <a:rPr lang="en-US" b="1" dirty="0">
                <a:solidFill>
                  <a:schemeClr val="bg1"/>
                </a:solidFill>
              </a:rPr>
              <a:t>NHTC application portal</a:t>
            </a:r>
          </a:p>
          <a:p>
            <a:pPr lvl="2"/>
            <a:r>
              <a:rPr lang="en-US" dirty="0">
                <a:solidFill>
                  <a:schemeClr val="bg1"/>
                </a:solidFill>
                <a:hlinkClick r:id="rId3"/>
              </a:rPr>
              <a:t>https://history.nebraska.gov/historic-preservation/nebraska-historic-tax-credit-nhtc/</a:t>
            </a:r>
            <a:r>
              <a:rPr lang="en-US" dirty="0">
                <a:solidFill>
                  <a:schemeClr val="bg1"/>
                </a:solidFill>
              </a:rPr>
              <a:t>   </a:t>
            </a:r>
          </a:p>
          <a:p>
            <a:pPr marL="457200" lvl="1" indent="0">
              <a:buNone/>
            </a:pPr>
            <a:endParaRPr lang="en-US" dirty="0">
              <a:solidFill>
                <a:schemeClr val="bg1"/>
              </a:solidFill>
            </a:endParaRPr>
          </a:p>
          <a:p>
            <a:pPr lvl="1"/>
            <a:r>
              <a:rPr lang="en-US" dirty="0">
                <a:solidFill>
                  <a:schemeClr val="bg1"/>
                </a:solidFill>
              </a:rPr>
              <a:t>Read the </a:t>
            </a:r>
            <a:r>
              <a:rPr lang="en-US" b="1" dirty="0">
                <a:solidFill>
                  <a:schemeClr val="bg1"/>
                </a:solidFill>
              </a:rPr>
              <a:t>application instructions</a:t>
            </a:r>
            <a:r>
              <a:rPr lang="en-US" dirty="0">
                <a:solidFill>
                  <a:schemeClr val="bg1"/>
                </a:solidFill>
              </a:rPr>
              <a:t> and </a:t>
            </a:r>
            <a:r>
              <a:rPr lang="en-US" b="1" dirty="0">
                <a:solidFill>
                  <a:schemeClr val="bg1"/>
                </a:solidFill>
              </a:rPr>
              <a:t>consult early/often with </a:t>
            </a:r>
            <a:r>
              <a:rPr lang="en-US" b="1" dirty="0" err="1">
                <a:solidFill>
                  <a:schemeClr val="bg1"/>
                </a:solidFill>
              </a:rPr>
              <a:t>NeSHPO</a:t>
            </a:r>
            <a:r>
              <a:rPr lang="en-US" dirty="0">
                <a:solidFill>
                  <a:schemeClr val="bg1"/>
                </a:solidFill>
              </a:rPr>
              <a:t> during planning.</a:t>
            </a:r>
          </a:p>
          <a:p>
            <a:pPr marL="457200" lvl="1" indent="0">
              <a:buNone/>
            </a:pPr>
            <a:endParaRPr lang="en-US" dirty="0">
              <a:solidFill>
                <a:schemeClr val="bg1"/>
              </a:solidFill>
            </a:endParaRPr>
          </a:p>
          <a:p>
            <a:pPr lvl="1"/>
            <a:r>
              <a:rPr lang="en-US" b="1" dirty="0">
                <a:solidFill>
                  <a:schemeClr val="bg1"/>
                </a:solidFill>
              </a:rPr>
              <a:t>2025 Legislative Update:</a:t>
            </a:r>
            <a:r>
              <a:rPr lang="en-US" dirty="0">
                <a:solidFill>
                  <a:schemeClr val="bg1"/>
                </a:solidFill>
              </a:rPr>
              <a:t> Must comply with the </a:t>
            </a:r>
            <a:r>
              <a:rPr lang="en-US" b="1" dirty="0">
                <a:solidFill>
                  <a:schemeClr val="bg1"/>
                </a:solidFill>
              </a:rPr>
              <a:t>Foreign Adversary &amp; Terrorist Agent Registration Act</a:t>
            </a:r>
            <a:r>
              <a:rPr lang="en-US" dirty="0">
                <a:solidFill>
                  <a:schemeClr val="bg1"/>
                </a:solidFill>
              </a:rPr>
              <a:t>.</a:t>
            </a:r>
          </a:p>
          <a:p>
            <a:pPr lvl="2"/>
            <a:r>
              <a:rPr lang="en-US" dirty="0">
                <a:solidFill>
                  <a:schemeClr val="bg1"/>
                </a:solidFill>
              </a:rPr>
              <a:t>No foreign adversarial ownership or investment.</a:t>
            </a:r>
          </a:p>
          <a:p>
            <a:pPr lvl="2"/>
            <a:r>
              <a:rPr lang="en-US" dirty="0">
                <a:solidFill>
                  <a:schemeClr val="bg1"/>
                </a:solidFill>
              </a:rPr>
              <a:t>See Neb. Rev. Stat. §§ 4-203 &amp; 77-3,114; details from Dept. of Revenue available online.</a:t>
            </a:r>
          </a:p>
          <a:p>
            <a:pPr lvl="2"/>
            <a:endParaRPr lang="en-US" dirty="0">
              <a:solidFill>
                <a:schemeClr val="bg1"/>
              </a:solidFill>
            </a:endParaRPr>
          </a:p>
          <a:p>
            <a:pPr marL="0" indent="0">
              <a:buNone/>
            </a:pPr>
            <a:endParaRPr lang="en-US" dirty="0"/>
          </a:p>
        </p:txBody>
      </p:sp>
      <p:pic>
        <p:nvPicPr>
          <p:cNvPr id="4" name="Picture 2">
            <a:extLst>
              <a:ext uri="{FF2B5EF4-FFF2-40B4-BE49-F238E27FC236}">
                <a16:creationId xmlns:a16="http://schemas.microsoft.com/office/drawing/2014/main" id="{8F922781-549C-55AE-833B-95FEFF4E30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557B4C5-B365-F975-42A1-AE101F856427}"/>
              </a:ext>
            </a:extLst>
          </p:cNvPr>
          <p:cNvSpPr>
            <a:spLocks noGrp="1"/>
          </p:cNvSpPr>
          <p:nvPr>
            <p:ph type="title"/>
          </p:nvPr>
        </p:nvSpPr>
        <p:spPr>
          <a:xfrm>
            <a:off x="838200" y="365125"/>
            <a:ext cx="10515600" cy="1325563"/>
          </a:xfrm>
        </p:spPr>
        <p:txBody>
          <a:bodyPr>
            <a:normAutofit/>
          </a:bodyPr>
          <a:lstStyle/>
          <a:p>
            <a:r>
              <a:rPr lang="en-US" sz="5400" b="1" dirty="0">
                <a:solidFill>
                  <a:srgbClr val="FF9900"/>
                </a:solidFill>
              </a:rPr>
              <a:t>Nebraska Historic Tax Credit</a:t>
            </a:r>
          </a:p>
        </p:txBody>
      </p:sp>
    </p:spTree>
    <p:extLst>
      <p:ext uri="{BB962C8B-B14F-4D97-AF65-F5344CB8AC3E}">
        <p14:creationId xmlns:p14="http://schemas.microsoft.com/office/powerpoint/2010/main" val="1882425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1EA357E4-38CB-CED2-B0B6-59632C55BC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15316A-82C3-82C3-CFBD-DFAF9DE1660E}"/>
              </a:ext>
            </a:extLst>
          </p:cNvPr>
          <p:cNvSpPr>
            <a:spLocks noGrp="1"/>
          </p:cNvSpPr>
          <p:nvPr>
            <p:ph idx="1"/>
          </p:nvPr>
        </p:nvSpPr>
        <p:spPr>
          <a:xfrm>
            <a:off x="390525" y="1429090"/>
            <a:ext cx="8620125" cy="3566994"/>
          </a:xfrm>
        </p:spPr>
        <p:txBody>
          <a:bodyPr>
            <a:normAutofit/>
          </a:bodyPr>
          <a:lstStyle/>
          <a:p>
            <a:r>
              <a:rPr lang="en-US" dirty="0">
                <a:solidFill>
                  <a:schemeClr val="bg1"/>
                </a:solidFill>
              </a:rPr>
              <a:t>Part 1 – Historic Structure Certification</a:t>
            </a:r>
          </a:p>
        </p:txBody>
      </p:sp>
      <p:pic>
        <p:nvPicPr>
          <p:cNvPr id="4" name="Picture 2">
            <a:extLst>
              <a:ext uri="{FF2B5EF4-FFF2-40B4-BE49-F238E27FC236}">
                <a16:creationId xmlns:a16="http://schemas.microsoft.com/office/drawing/2014/main" id="{B0AC558D-7558-32F3-BF40-E879C8F40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B5B2121E-B4FA-4EEB-61E5-51B5C0806E63}"/>
              </a:ext>
            </a:extLst>
          </p:cNvPr>
          <p:cNvSpPr>
            <a:spLocks noGrp="1"/>
          </p:cNvSpPr>
          <p:nvPr>
            <p:ph type="title"/>
          </p:nvPr>
        </p:nvSpPr>
        <p:spPr>
          <a:xfrm>
            <a:off x="838200" y="365125"/>
            <a:ext cx="10515600" cy="1325563"/>
          </a:xfrm>
        </p:spPr>
        <p:txBody>
          <a:bodyPr>
            <a:normAutofit/>
          </a:bodyPr>
          <a:lstStyle/>
          <a:p>
            <a:r>
              <a:rPr lang="en-US" sz="5400" b="1" dirty="0">
                <a:solidFill>
                  <a:srgbClr val="FF9900"/>
                </a:solidFill>
              </a:rPr>
              <a:t>Nebraska Historic Tax Credit</a:t>
            </a:r>
          </a:p>
        </p:txBody>
      </p:sp>
      <p:pic>
        <p:nvPicPr>
          <p:cNvPr id="9" name="Picture 8">
            <a:extLst>
              <a:ext uri="{FF2B5EF4-FFF2-40B4-BE49-F238E27FC236}">
                <a16:creationId xmlns:a16="http://schemas.microsoft.com/office/drawing/2014/main" id="{8899A4AC-EDA0-C804-72D9-23D1027701AB}"/>
              </a:ext>
            </a:extLst>
          </p:cNvPr>
          <p:cNvPicPr>
            <a:picLocks noChangeAspect="1"/>
          </p:cNvPicPr>
          <p:nvPr/>
        </p:nvPicPr>
        <p:blipFill>
          <a:blip r:embed="rId4"/>
          <a:stretch>
            <a:fillRect/>
          </a:stretch>
        </p:blipFill>
        <p:spPr>
          <a:xfrm>
            <a:off x="541416" y="2008238"/>
            <a:ext cx="10812384" cy="3877216"/>
          </a:xfrm>
          <a:prstGeom prst="rect">
            <a:avLst/>
          </a:prstGeom>
        </p:spPr>
      </p:pic>
    </p:spTree>
    <p:extLst>
      <p:ext uri="{BB962C8B-B14F-4D97-AF65-F5344CB8AC3E}">
        <p14:creationId xmlns:p14="http://schemas.microsoft.com/office/powerpoint/2010/main" val="3501932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84F928A0-312D-15AD-6CF1-53A420370B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80087A-E6EC-C715-F48D-CA8CB74AF527}"/>
              </a:ext>
            </a:extLst>
          </p:cNvPr>
          <p:cNvSpPr>
            <a:spLocks noGrp="1"/>
          </p:cNvSpPr>
          <p:nvPr>
            <p:ph idx="1"/>
          </p:nvPr>
        </p:nvSpPr>
        <p:spPr>
          <a:xfrm>
            <a:off x="628650" y="1699266"/>
            <a:ext cx="10515600" cy="4351338"/>
          </a:xfrm>
        </p:spPr>
        <p:txBody>
          <a:bodyPr>
            <a:normAutofit lnSpcReduction="10000"/>
          </a:bodyPr>
          <a:lstStyle/>
          <a:p>
            <a:r>
              <a:rPr lang="en-US" b="1" dirty="0">
                <a:solidFill>
                  <a:schemeClr val="bg1"/>
                </a:solidFill>
              </a:rPr>
              <a:t>Part 2 – Qualified Rehab Approval</a:t>
            </a:r>
          </a:p>
          <a:p>
            <a:endParaRPr lang="en-US" sz="1000" dirty="0">
              <a:solidFill>
                <a:schemeClr val="bg1"/>
              </a:solidFill>
            </a:endParaRPr>
          </a:p>
          <a:p>
            <a:pPr lvl="1"/>
            <a:r>
              <a:rPr lang="en-US" dirty="0">
                <a:solidFill>
                  <a:schemeClr val="bg1"/>
                </a:solidFill>
              </a:rPr>
              <a:t>Confirms if proposed rehab meets the Secretary of the Interior’s Standards and qualifies for credits.</a:t>
            </a:r>
          </a:p>
          <a:p>
            <a:pPr lvl="1"/>
            <a:endParaRPr lang="en-US" dirty="0">
              <a:solidFill>
                <a:schemeClr val="bg1"/>
              </a:solidFill>
            </a:endParaRPr>
          </a:p>
          <a:p>
            <a:pPr lvl="1"/>
            <a:r>
              <a:rPr lang="en-US" b="1" dirty="0">
                <a:solidFill>
                  <a:schemeClr val="bg1"/>
                </a:solidFill>
              </a:rPr>
              <a:t>Application fee: 0.8% </a:t>
            </a:r>
            <a:r>
              <a:rPr lang="en-US" dirty="0">
                <a:solidFill>
                  <a:schemeClr val="bg1"/>
                </a:solidFill>
              </a:rPr>
              <a:t>of credits requested.</a:t>
            </a:r>
          </a:p>
          <a:p>
            <a:pPr lvl="2"/>
            <a:r>
              <a:rPr lang="en-US" dirty="0">
                <a:solidFill>
                  <a:schemeClr val="bg1"/>
                </a:solidFill>
              </a:rPr>
              <a:t>Invoice auto-generated in portal.</a:t>
            </a:r>
          </a:p>
          <a:p>
            <a:pPr lvl="2"/>
            <a:r>
              <a:rPr lang="en-US" dirty="0">
                <a:solidFill>
                  <a:schemeClr val="bg1"/>
                </a:solidFill>
              </a:rPr>
              <a:t>Must be paid before review (credit card or check).</a:t>
            </a:r>
          </a:p>
          <a:p>
            <a:pPr lvl="2"/>
            <a:endParaRPr lang="en-US" dirty="0">
              <a:solidFill>
                <a:schemeClr val="bg1"/>
              </a:solidFill>
            </a:endParaRPr>
          </a:p>
          <a:p>
            <a:pPr lvl="1"/>
            <a:r>
              <a:rPr lang="en-US" dirty="0">
                <a:solidFill>
                  <a:schemeClr val="bg1"/>
                </a:solidFill>
              </a:rPr>
              <a:t>NHTC Part 2 = Fed HTC Part 2 : same organization, level of detail</a:t>
            </a:r>
          </a:p>
          <a:p>
            <a:pPr lvl="1"/>
            <a:endParaRPr lang="en-US" dirty="0">
              <a:solidFill>
                <a:schemeClr val="bg1"/>
              </a:solidFill>
            </a:endParaRPr>
          </a:p>
          <a:p>
            <a:pPr lvl="1"/>
            <a:r>
              <a:rPr lang="en-US" dirty="0">
                <a:solidFill>
                  <a:schemeClr val="bg1"/>
                </a:solidFill>
              </a:rPr>
              <a:t>Changes to scope after approval require an Amendment.</a:t>
            </a:r>
          </a:p>
          <a:p>
            <a:pPr marL="457200" lvl="1" indent="0">
              <a:buNone/>
            </a:pPr>
            <a:endParaRPr lang="en-US" dirty="0">
              <a:solidFill>
                <a:schemeClr val="bg1"/>
              </a:solidFill>
            </a:endParaRPr>
          </a:p>
        </p:txBody>
      </p:sp>
      <p:pic>
        <p:nvPicPr>
          <p:cNvPr id="4" name="Picture 2">
            <a:extLst>
              <a:ext uri="{FF2B5EF4-FFF2-40B4-BE49-F238E27FC236}">
                <a16:creationId xmlns:a16="http://schemas.microsoft.com/office/drawing/2014/main" id="{9460409A-39D4-685A-1A25-C9D1B5FAB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F3EF0187-A815-EB58-9837-9732B812EC2A}"/>
              </a:ext>
            </a:extLst>
          </p:cNvPr>
          <p:cNvSpPr>
            <a:spLocks noGrp="1"/>
          </p:cNvSpPr>
          <p:nvPr>
            <p:ph type="title"/>
          </p:nvPr>
        </p:nvSpPr>
        <p:spPr>
          <a:xfrm>
            <a:off x="838200" y="365125"/>
            <a:ext cx="10515600" cy="1325563"/>
          </a:xfrm>
        </p:spPr>
        <p:txBody>
          <a:bodyPr>
            <a:normAutofit/>
          </a:bodyPr>
          <a:lstStyle/>
          <a:p>
            <a:r>
              <a:rPr lang="en-US" sz="5400" b="1" dirty="0">
                <a:solidFill>
                  <a:srgbClr val="FF9900"/>
                </a:solidFill>
              </a:rPr>
              <a:t>Nebraska Historic Tax Credit</a:t>
            </a:r>
          </a:p>
        </p:txBody>
      </p:sp>
    </p:spTree>
    <p:extLst>
      <p:ext uri="{BB962C8B-B14F-4D97-AF65-F5344CB8AC3E}">
        <p14:creationId xmlns:p14="http://schemas.microsoft.com/office/powerpoint/2010/main" val="517497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D39EE422-41FA-A818-08A5-EE982D5DFD6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7B3844-9C12-C6B5-04AE-95667D6010A3}"/>
              </a:ext>
            </a:extLst>
          </p:cNvPr>
          <p:cNvSpPr>
            <a:spLocks noGrp="1"/>
          </p:cNvSpPr>
          <p:nvPr>
            <p:ph idx="1"/>
          </p:nvPr>
        </p:nvSpPr>
        <p:spPr>
          <a:xfrm>
            <a:off x="723901" y="1561948"/>
            <a:ext cx="10515601" cy="4617396"/>
          </a:xfrm>
        </p:spPr>
        <p:txBody>
          <a:bodyPr>
            <a:normAutofit lnSpcReduction="10000"/>
          </a:bodyPr>
          <a:lstStyle/>
          <a:p>
            <a:pPr marL="0" indent="0">
              <a:buNone/>
            </a:pPr>
            <a:r>
              <a:rPr lang="en-US" sz="3000" b="1" dirty="0">
                <a:solidFill>
                  <a:schemeClr val="bg1"/>
                </a:solidFill>
              </a:rPr>
              <a:t>Part 3 Application – Completed Rehabilitation Approval</a:t>
            </a:r>
          </a:p>
          <a:p>
            <a:pPr marL="0" indent="0">
              <a:buNone/>
            </a:pPr>
            <a:endParaRPr lang="en-US" sz="1200" dirty="0">
              <a:solidFill>
                <a:schemeClr val="bg1"/>
              </a:solidFill>
            </a:endParaRPr>
          </a:p>
          <a:p>
            <a:r>
              <a:rPr lang="en-US" sz="1900" dirty="0">
                <a:solidFill>
                  <a:schemeClr val="bg1"/>
                </a:solidFill>
              </a:rPr>
              <a:t>Must be submitted </a:t>
            </a:r>
            <a:r>
              <a:rPr lang="en-US" sz="1900" b="1" dirty="0">
                <a:solidFill>
                  <a:schemeClr val="bg1"/>
                </a:solidFill>
              </a:rPr>
              <a:t>within 12 months</a:t>
            </a:r>
            <a:r>
              <a:rPr lang="en-US" sz="1900" dirty="0">
                <a:solidFill>
                  <a:schemeClr val="bg1"/>
                </a:solidFill>
              </a:rPr>
              <a:t> of project completion/placed in service.</a:t>
            </a:r>
          </a:p>
          <a:p>
            <a:pPr marL="0" indent="0">
              <a:buNone/>
            </a:pPr>
            <a:endParaRPr lang="en-US" sz="1900" dirty="0">
              <a:solidFill>
                <a:schemeClr val="bg1"/>
              </a:solidFill>
            </a:endParaRPr>
          </a:p>
          <a:p>
            <a:r>
              <a:rPr lang="en-US" sz="1900" dirty="0">
                <a:solidFill>
                  <a:schemeClr val="bg1"/>
                </a:solidFill>
              </a:rPr>
              <a:t>Confirms if completed work meets the </a:t>
            </a:r>
            <a:r>
              <a:rPr lang="en-US" sz="1900" b="1" dirty="0">
                <a:solidFill>
                  <a:schemeClr val="bg1"/>
                </a:solidFill>
              </a:rPr>
              <a:t>Secretary of the Interior’s Standards</a:t>
            </a:r>
            <a:r>
              <a:rPr lang="en-US" sz="1900" dirty="0">
                <a:solidFill>
                  <a:schemeClr val="bg1"/>
                </a:solidFill>
              </a:rPr>
              <a:t>.</a:t>
            </a:r>
          </a:p>
          <a:p>
            <a:endParaRPr lang="en-US" sz="1900" dirty="0">
              <a:solidFill>
                <a:schemeClr val="bg1"/>
              </a:solidFill>
            </a:endParaRPr>
          </a:p>
          <a:p>
            <a:r>
              <a:rPr lang="en-US" sz="1900" b="1" dirty="0">
                <a:solidFill>
                  <a:schemeClr val="bg1"/>
                </a:solidFill>
              </a:rPr>
              <a:t>Part 3 Fee</a:t>
            </a:r>
            <a:endParaRPr lang="en-US" sz="1900" dirty="0">
              <a:solidFill>
                <a:schemeClr val="bg1"/>
              </a:solidFill>
            </a:endParaRPr>
          </a:p>
          <a:p>
            <a:pPr lvl="1"/>
            <a:r>
              <a:rPr lang="en-US" sz="1900" b="1" dirty="0">
                <a:solidFill>
                  <a:schemeClr val="bg1"/>
                </a:solidFill>
              </a:rPr>
              <a:t>0.2% of credits requested</a:t>
            </a:r>
            <a:r>
              <a:rPr lang="en-US" sz="1900" dirty="0">
                <a:solidFill>
                  <a:schemeClr val="bg1"/>
                </a:solidFill>
              </a:rPr>
              <a:t> (invoice auto-generated).</a:t>
            </a:r>
          </a:p>
          <a:p>
            <a:pPr lvl="1"/>
            <a:r>
              <a:rPr lang="en-US" sz="1900" dirty="0">
                <a:solidFill>
                  <a:schemeClr val="bg1"/>
                </a:solidFill>
              </a:rPr>
              <a:t>Must be paid before review (credit card or check).</a:t>
            </a:r>
          </a:p>
          <a:p>
            <a:pPr marL="457200" lvl="1" indent="0">
              <a:buNone/>
            </a:pPr>
            <a:endParaRPr lang="en-US" sz="1900" dirty="0">
              <a:solidFill>
                <a:schemeClr val="bg1"/>
              </a:solidFill>
            </a:endParaRPr>
          </a:p>
          <a:p>
            <a:r>
              <a:rPr lang="en-US" sz="1900" b="1" dirty="0">
                <a:solidFill>
                  <a:schemeClr val="bg1"/>
                </a:solidFill>
              </a:rPr>
              <a:t>Next Steps</a:t>
            </a:r>
            <a:endParaRPr lang="en-US" sz="1900" dirty="0">
              <a:solidFill>
                <a:schemeClr val="bg1"/>
              </a:solidFill>
            </a:endParaRPr>
          </a:p>
          <a:p>
            <a:pPr lvl="1"/>
            <a:r>
              <a:rPr lang="en-US" sz="1900" dirty="0">
                <a:solidFill>
                  <a:schemeClr val="bg1"/>
                </a:solidFill>
              </a:rPr>
              <a:t>Once Part 3 is approved by </a:t>
            </a:r>
            <a:r>
              <a:rPr lang="en-US" sz="1900" dirty="0" err="1">
                <a:solidFill>
                  <a:schemeClr val="bg1"/>
                </a:solidFill>
              </a:rPr>
              <a:t>NeSHPO</a:t>
            </a:r>
            <a:r>
              <a:rPr lang="en-US" sz="1900" dirty="0">
                <a:solidFill>
                  <a:schemeClr val="bg1"/>
                </a:solidFill>
              </a:rPr>
              <a:t> → applicant files </a:t>
            </a:r>
            <a:r>
              <a:rPr lang="en-US" sz="1900" b="1" dirty="0">
                <a:solidFill>
                  <a:schemeClr val="bg1"/>
                </a:solidFill>
              </a:rPr>
              <a:t>Part 4 &amp; 5 + Schedules I &amp; II</a:t>
            </a:r>
            <a:r>
              <a:rPr lang="en-US" sz="1900" dirty="0">
                <a:solidFill>
                  <a:schemeClr val="bg1"/>
                </a:solidFill>
              </a:rPr>
              <a:t> with Dept. of Revenue.</a:t>
            </a:r>
          </a:p>
          <a:p>
            <a:endParaRPr lang="en-US" dirty="0"/>
          </a:p>
        </p:txBody>
      </p:sp>
      <p:pic>
        <p:nvPicPr>
          <p:cNvPr id="4" name="Picture 2">
            <a:extLst>
              <a:ext uri="{FF2B5EF4-FFF2-40B4-BE49-F238E27FC236}">
                <a16:creationId xmlns:a16="http://schemas.microsoft.com/office/drawing/2014/main" id="{65F16082-6980-6010-691D-8AB0F9C5F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75564BE-42D0-EE3F-18EA-80E3977E7633}"/>
              </a:ext>
            </a:extLst>
          </p:cNvPr>
          <p:cNvSpPr>
            <a:spLocks noGrp="1"/>
          </p:cNvSpPr>
          <p:nvPr>
            <p:ph type="title"/>
          </p:nvPr>
        </p:nvSpPr>
        <p:spPr>
          <a:xfrm>
            <a:off x="838200" y="365125"/>
            <a:ext cx="10515600" cy="1325563"/>
          </a:xfrm>
        </p:spPr>
        <p:txBody>
          <a:bodyPr>
            <a:normAutofit/>
          </a:bodyPr>
          <a:lstStyle/>
          <a:p>
            <a:r>
              <a:rPr lang="en-US" sz="5400" b="1" dirty="0">
                <a:solidFill>
                  <a:srgbClr val="FF9900"/>
                </a:solidFill>
              </a:rPr>
              <a:t>Nebraska Historic Tax Credit</a:t>
            </a:r>
          </a:p>
        </p:txBody>
      </p:sp>
    </p:spTree>
    <p:extLst>
      <p:ext uri="{BB962C8B-B14F-4D97-AF65-F5344CB8AC3E}">
        <p14:creationId xmlns:p14="http://schemas.microsoft.com/office/powerpoint/2010/main" val="980228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698069A4-331D-66C6-55CB-21F400D7250B}"/>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2F883197-CB1F-533D-9062-CAC98FC62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F31A74E-6470-4875-009F-32D09E2734D9}"/>
              </a:ext>
            </a:extLst>
          </p:cNvPr>
          <p:cNvSpPr>
            <a:spLocks noGrp="1"/>
          </p:cNvSpPr>
          <p:nvPr>
            <p:ph type="title"/>
          </p:nvPr>
        </p:nvSpPr>
        <p:spPr>
          <a:xfrm>
            <a:off x="838200" y="365125"/>
            <a:ext cx="10515600" cy="1325563"/>
          </a:xfrm>
        </p:spPr>
        <p:txBody>
          <a:bodyPr>
            <a:normAutofit/>
          </a:bodyPr>
          <a:lstStyle/>
          <a:p>
            <a:r>
              <a:rPr lang="en-US" sz="5400" b="1" dirty="0">
                <a:solidFill>
                  <a:srgbClr val="FF9900"/>
                </a:solidFill>
              </a:rPr>
              <a:t>Valuation Incentive Program</a:t>
            </a:r>
          </a:p>
        </p:txBody>
      </p:sp>
      <p:pic>
        <p:nvPicPr>
          <p:cNvPr id="9218" name="Picture 2">
            <a:extLst>
              <a:ext uri="{FF2B5EF4-FFF2-40B4-BE49-F238E27FC236}">
                <a16:creationId xmlns:a16="http://schemas.microsoft.com/office/drawing/2014/main" id="{F228C299-23B8-BAD2-33C9-1F24C5972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25" y="1690688"/>
            <a:ext cx="4448176" cy="42864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4ABD53B-9291-44B3-FB93-08E806E72B58}"/>
              </a:ext>
            </a:extLst>
          </p:cNvPr>
          <p:cNvPicPr>
            <a:picLocks noChangeAspect="1"/>
          </p:cNvPicPr>
          <p:nvPr/>
        </p:nvPicPr>
        <p:blipFill>
          <a:blip r:embed="rId5"/>
          <a:stretch>
            <a:fillRect/>
          </a:stretch>
        </p:blipFill>
        <p:spPr>
          <a:xfrm>
            <a:off x="6096000" y="2028825"/>
            <a:ext cx="5176746" cy="3586450"/>
          </a:xfrm>
          <a:prstGeom prst="rect">
            <a:avLst/>
          </a:prstGeom>
        </p:spPr>
      </p:pic>
    </p:spTree>
    <p:extLst>
      <p:ext uri="{BB962C8B-B14F-4D97-AF65-F5344CB8AC3E}">
        <p14:creationId xmlns:p14="http://schemas.microsoft.com/office/powerpoint/2010/main" val="2259483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57F7B882-D760-6B2B-AB80-40A98439D2B7}"/>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FA2D6E49-713B-2BBB-580D-DA67694FD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AE25A51D-D894-D7BF-52E4-2789D6A400B2}"/>
              </a:ext>
            </a:extLst>
          </p:cNvPr>
          <p:cNvSpPr>
            <a:spLocks noGrp="1"/>
          </p:cNvSpPr>
          <p:nvPr>
            <p:ph type="title"/>
          </p:nvPr>
        </p:nvSpPr>
        <p:spPr>
          <a:xfrm>
            <a:off x="838200" y="365125"/>
            <a:ext cx="10515600" cy="1325563"/>
          </a:xfrm>
        </p:spPr>
        <p:txBody>
          <a:bodyPr>
            <a:normAutofit/>
          </a:bodyPr>
          <a:lstStyle/>
          <a:p>
            <a:r>
              <a:rPr lang="en-US" sz="5400" b="1" dirty="0">
                <a:solidFill>
                  <a:srgbClr val="FF9900"/>
                </a:solidFill>
              </a:rPr>
              <a:t>Valuation Incentive Program</a:t>
            </a:r>
          </a:p>
        </p:txBody>
      </p:sp>
      <p:sp>
        <p:nvSpPr>
          <p:cNvPr id="3" name="Rectangle 1">
            <a:extLst>
              <a:ext uri="{FF2B5EF4-FFF2-40B4-BE49-F238E27FC236}">
                <a16:creationId xmlns:a16="http://schemas.microsoft.com/office/drawing/2014/main" id="{895052C8-BA54-1050-A536-A768C3BDA54E}"/>
              </a:ext>
            </a:extLst>
          </p:cNvPr>
          <p:cNvSpPr>
            <a:spLocks noGrp="1" noChangeArrowheads="1"/>
          </p:cNvSpPr>
          <p:nvPr>
            <p:ph idx="1"/>
          </p:nvPr>
        </p:nvSpPr>
        <p:spPr bwMode="auto">
          <a:xfrm>
            <a:off x="685800" y="1503005"/>
            <a:ext cx="103632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b="1" i="0" u="none" strike="noStrike" cap="none" normalizeH="0" baseline="0" dirty="0">
                <a:ln>
                  <a:noFill/>
                </a:ln>
                <a:solidFill>
                  <a:schemeClr val="bg1"/>
                </a:solidFill>
                <a:effectLst/>
                <a:latin typeface="Arial" panose="020B0604020202020204" pitchFamily="34" charset="0"/>
              </a:rPr>
              <a:t>Program Overview</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1"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a:ln>
                  <a:noFill/>
                </a:ln>
                <a:solidFill>
                  <a:schemeClr val="bg1"/>
                </a:solidFill>
                <a:effectLst/>
                <a:latin typeface="Arial" panose="020B0604020202020204" pitchFamily="34" charset="0"/>
              </a:rPr>
              <a:t>12-year property tax abatement program</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i="0" u="none" strike="noStrike" cap="none" normalizeH="0" baseline="0" dirty="0">
              <a:ln>
                <a:noFill/>
              </a:ln>
              <a:solidFill>
                <a:schemeClr val="bg1"/>
              </a:solidFill>
              <a:effectLst/>
              <a:latin typeface="Arial" panose="020B0604020202020204" pitchFamily="34" charset="0"/>
            </a:endParaRPr>
          </a:p>
          <a:p>
            <a:pPr marL="457200" lvl="1" indent="0" eaLnBrk="0" fontAlgn="base" hangingPunct="0">
              <a:lnSpc>
                <a:spcPct val="100000"/>
              </a:lnSpc>
              <a:spcBef>
                <a:spcPct val="0"/>
              </a:spcBef>
              <a:spcAft>
                <a:spcPct val="0"/>
              </a:spcAft>
              <a:buFontTx/>
              <a:buChar char="•"/>
            </a:pPr>
            <a:r>
              <a:rPr kumimoji="0" lang="en-US" altLang="en-US" i="0" u="none" strike="noStrike" cap="none" normalizeH="0" baseline="0" dirty="0">
                <a:ln>
                  <a:noFill/>
                </a:ln>
                <a:solidFill>
                  <a:schemeClr val="bg1"/>
                </a:solidFill>
                <a:effectLst/>
                <a:latin typeface="Arial" panose="020B0604020202020204" pitchFamily="34" charset="0"/>
              </a:rPr>
              <a:t>Freezes property valuation at pre-rehab level for 8 years.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i="0" u="none" strike="noStrike" cap="none" normalizeH="0" baseline="0" dirty="0">
              <a:ln>
                <a:noFill/>
              </a:ln>
              <a:solidFill>
                <a:schemeClr val="bg1"/>
              </a:solidFill>
              <a:effectLst/>
              <a:latin typeface="Arial" panose="020B0604020202020204" pitchFamily="34" charset="0"/>
            </a:endParaRPr>
          </a:p>
          <a:p>
            <a:pPr marL="457200" lvl="1" indent="0" eaLnBrk="0" fontAlgn="base" hangingPunct="0">
              <a:lnSpc>
                <a:spcPct val="100000"/>
              </a:lnSpc>
              <a:spcBef>
                <a:spcPct val="0"/>
              </a:spcBef>
              <a:spcAft>
                <a:spcPct val="0"/>
              </a:spcAft>
              <a:buFontTx/>
              <a:buChar char="•"/>
            </a:pPr>
            <a:r>
              <a:rPr kumimoji="0" lang="en-US" altLang="en-US" i="0" u="none" strike="noStrike" cap="none" normalizeH="0" baseline="0" dirty="0">
                <a:ln>
                  <a:noFill/>
                </a:ln>
                <a:solidFill>
                  <a:schemeClr val="bg1"/>
                </a:solidFill>
                <a:effectLst/>
                <a:latin typeface="Arial" panose="020B0604020202020204" pitchFamily="34" charset="0"/>
              </a:rPr>
              <a:t>After freeze: valuation rises 25% per year for 4 years until full. Post-rehab value is reached.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a:ln>
                  <a:noFill/>
                </a:ln>
                <a:solidFill>
                  <a:schemeClr val="bg1"/>
                </a:solidFill>
                <a:effectLst/>
                <a:latin typeface="Arial" panose="020B0604020202020204" pitchFamily="34" charset="0"/>
              </a:rPr>
              <a:t>Freeze transfers with ownership if property is sold</a:t>
            </a:r>
          </a:p>
        </p:txBody>
      </p:sp>
    </p:spTree>
    <p:extLst>
      <p:ext uri="{BB962C8B-B14F-4D97-AF65-F5344CB8AC3E}">
        <p14:creationId xmlns:p14="http://schemas.microsoft.com/office/powerpoint/2010/main" val="662501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94612C10-D0FC-EE06-0254-B693D880EFA8}"/>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D07BB7C1-5DC1-0510-7F12-BD6AF9975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DEC570E2-A64A-2CF7-413D-9F5B0AD3B055}"/>
              </a:ext>
            </a:extLst>
          </p:cNvPr>
          <p:cNvSpPr>
            <a:spLocks noGrp="1"/>
          </p:cNvSpPr>
          <p:nvPr>
            <p:ph type="title"/>
          </p:nvPr>
        </p:nvSpPr>
        <p:spPr>
          <a:xfrm>
            <a:off x="838200" y="365125"/>
            <a:ext cx="10515600" cy="1325563"/>
          </a:xfrm>
        </p:spPr>
        <p:txBody>
          <a:bodyPr>
            <a:normAutofit/>
          </a:bodyPr>
          <a:lstStyle/>
          <a:p>
            <a:r>
              <a:rPr lang="en-US" sz="5400" b="1" dirty="0">
                <a:solidFill>
                  <a:srgbClr val="FF9900"/>
                </a:solidFill>
              </a:rPr>
              <a:t>Valuation Incentive Program</a:t>
            </a:r>
          </a:p>
        </p:txBody>
      </p:sp>
      <p:sp>
        <p:nvSpPr>
          <p:cNvPr id="6" name="Rectangle 1">
            <a:extLst>
              <a:ext uri="{FF2B5EF4-FFF2-40B4-BE49-F238E27FC236}">
                <a16:creationId xmlns:a16="http://schemas.microsoft.com/office/drawing/2014/main" id="{D808B1CF-E3DD-3A04-BFD4-84A812AF55D5}"/>
              </a:ext>
            </a:extLst>
          </p:cNvPr>
          <p:cNvSpPr>
            <a:spLocks noGrp="1" noChangeArrowheads="1"/>
          </p:cNvSpPr>
          <p:nvPr>
            <p:ph idx="1"/>
          </p:nvPr>
        </p:nvSpPr>
        <p:spPr bwMode="auto">
          <a:xfrm>
            <a:off x="533400" y="1218658"/>
            <a:ext cx="10363200"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b="1" i="0" u="none" strike="noStrike" cap="none" normalizeH="0" baseline="0" dirty="0">
                <a:ln>
                  <a:noFill/>
                </a:ln>
                <a:solidFill>
                  <a:schemeClr val="bg1"/>
                </a:solidFill>
                <a:effectLst/>
                <a:latin typeface="Arial" panose="020B0604020202020204" pitchFamily="34" charset="0"/>
              </a:rPr>
              <a:t>VIP — Basic Requirements</a:t>
            </a:r>
          </a:p>
          <a:p>
            <a:pPr eaLnBrk="0" fontAlgn="base" hangingPunct="0">
              <a:lnSpc>
                <a:spcPct val="100000"/>
              </a:lnSpc>
              <a:spcBef>
                <a:spcPct val="0"/>
              </a:spcBef>
              <a:spcAft>
                <a:spcPct val="0"/>
              </a:spcAft>
            </a:pPr>
            <a:r>
              <a:rPr kumimoji="0" lang="en-US" altLang="en-US" sz="1800" i="0" u="none" strike="noStrike" cap="none" normalizeH="0" baseline="0" dirty="0">
                <a:ln>
                  <a:noFill/>
                </a:ln>
                <a:solidFill>
                  <a:schemeClr val="bg1"/>
                </a:solidFill>
                <a:effectLst/>
                <a:latin typeface="Arial" panose="020B0604020202020204" pitchFamily="34" charset="0"/>
              </a:rPr>
              <a:t>Property must be:</a:t>
            </a:r>
          </a:p>
          <a:p>
            <a:pPr lvl="1" eaLnBrk="0" fontAlgn="base" hangingPunct="0">
              <a:lnSpc>
                <a:spcPct val="100000"/>
              </a:lnSpc>
              <a:spcBef>
                <a:spcPct val="0"/>
              </a:spcBef>
              <a:spcAft>
                <a:spcPct val="0"/>
              </a:spcAft>
            </a:pPr>
            <a:r>
              <a:rPr kumimoji="0" lang="en-US" altLang="en-US" sz="1400" i="0" u="none" strike="noStrike" cap="none" normalizeH="0" baseline="0" dirty="0">
                <a:ln>
                  <a:noFill/>
                </a:ln>
                <a:solidFill>
                  <a:schemeClr val="bg1"/>
                </a:solidFill>
                <a:effectLst/>
                <a:latin typeface="Arial" panose="020B0604020202020204" pitchFamily="34" charset="0"/>
              </a:rPr>
              <a:t>Listed on the National Register (individually or contributing) </a:t>
            </a:r>
          </a:p>
          <a:p>
            <a:pPr lvl="1" eaLnBrk="0" fontAlgn="base" hangingPunct="0">
              <a:lnSpc>
                <a:spcPct val="100000"/>
              </a:lnSpc>
              <a:spcBef>
                <a:spcPct val="0"/>
              </a:spcBef>
              <a:spcAft>
                <a:spcPct val="0"/>
              </a:spcAft>
            </a:pPr>
            <a:r>
              <a:rPr kumimoji="0" lang="en-US" altLang="en-US" sz="1400" i="0" u="none" strike="noStrike" cap="none" normalizeH="0" baseline="0" dirty="0">
                <a:ln>
                  <a:noFill/>
                </a:ln>
                <a:solidFill>
                  <a:schemeClr val="bg1"/>
                </a:solidFill>
                <a:effectLst/>
                <a:latin typeface="Arial" panose="020B0604020202020204" pitchFamily="34" charset="0"/>
              </a:rPr>
              <a:t>OR locally landmarked </a:t>
            </a:r>
          </a:p>
          <a:p>
            <a:pPr lvl="1" eaLnBrk="0" fontAlgn="base" hangingPunct="0">
              <a:lnSpc>
                <a:spcPct val="100000"/>
              </a:lnSpc>
              <a:spcBef>
                <a:spcPct val="0"/>
              </a:spcBef>
              <a:spcAft>
                <a:spcPct val="0"/>
              </a:spcAft>
            </a:pPr>
            <a:r>
              <a:rPr kumimoji="0" lang="en-US" altLang="en-US" sz="1400" i="0" u="none" strike="noStrike" cap="none" normalizeH="0" baseline="0" dirty="0">
                <a:ln>
                  <a:noFill/>
                </a:ln>
                <a:solidFill>
                  <a:schemeClr val="bg1"/>
                </a:solidFill>
                <a:effectLst/>
                <a:latin typeface="Arial" panose="020B0604020202020204" pitchFamily="34" charset="0"/>
              </a:rPr>
              <a:t>Taxable (commercial, residential, or owner-occupied).</a:t>
            </a:r>
          </a:p>
          <a:p>
            <a:pPr marL="457200" lvl="1" indent="0" eaLnBrk="0" fontAlgn="base" hangingPunct="0">
              <a:lnSpc>
                <a:spcPct val="100000"/>
              </a:lnSpc>
              <a:spcBef>
                <a:spcPct val="0"/>
              </a:spcBef>
              <a:spcAft>
                <a:spcPct val="0"/>
              </a:spcAft>
              <a:buNone/>
            </a:pPr>
            <a:endParaRPr kumimoji="0" lang="en-US" altLang="en-US" sz="1600" i="0" u="none" strike="noStrike" cap="none" normalizeH="0" baseline="0" dirty="0">
              <a:ln>
                <a:noFill/>
              </a:ln>
              <a:solidFill>
                <a:schemeClr val="bg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1800" i="0" u="none" strike="noStrike" cap="none" normalizeH="0" baseline="0" dirty="0">
                <a:ln>
                  <a:noFill/>
                </a:ln>
                <a:solidFill>
                  <a:schemeClr val="bg1"/>
                </a:solidFill>
                <a:effectLst/>
                <a:latin typeface="Arial" panose="020B0604020202020204" pitchFamily="34" charset="0"/>
              </a:rPr>
              <a:t>Rehab cost must equal ≥ 25% of base-year assessed value (value at application).</a:t>
            </a:r>
          </a:p>
          <a:p>
            <a:pPr eaLnBrk="0" fontAlgn="base" hangingPunct="0">
              <a:lnSpc>
                <a:spcPct val="100000"/>
              </a:lnSpc>
              <a:spcBef>
                <a:spcPct val="0"/>
              </a:spcBef>
              <a:spcAft>
                <a:spcPct val="0"/>
              </a:spcAft>
            </a:pPr>
            <a:endParaRPr kumimoji="0" lang="en-US" altLang="en-US" sz="1800" i="0" u="none" strike="noStrike" cap="none" normalizeH="0" baseline="0" dirty="0">
              <a:ln>
                <a:noFill/>
              </a:ln>
              <a:solidFill>
                <a:schemeClr val="bg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1800" i="0" u="none" strike="noStrike" cap="none" normalizeH="0" baseline="0" dirty="0">
                <a:ln>
                  <a:noFill/>
                </a:ln>
                <a:solidFill>
                  <a:schemeClr val="bg1"/>
                </a:solidFill>
                <a:effectLst/>
                <a:latin typeface="Arial" panose="020B0604020202020204" pitchFamily="34" charset="0"/>
              </a:rPr>
              <a:t>Part 2 application must be submitted before work begins.</a:t>
            </a:r>
          </a:p>
          <a:p>
            <a:pPr eaLnBrk="0" fontAlgn="base" hangingPunct="0">
              <a:lnSpc>
                <a:spcPct val="100000"/>
              </a:lnSpc>
              <a:spcBef>
                <a:spcPct val="0"/>
              </a:spcBef>
              <a:spcAft>
                <a:spcPct val="0"/>
              </a:spcAft>
            </a:pPr>
            <a:endParaRPr kumimoji="0" lang="en-US" altLang="en-US" sz="1800" i="0" u="none" strike="noStrike" cap="none" normalizeH="0" baseline="0" dirty="0">
              <a:ln>
                <a:noFill/>
              </a:ln>
              <a:solidFill>
                <a:schemeClr val="bg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1800" i="0" u="none" strike="noStrike" cap="none" normalizeH="0" baseline="0" dirty="0">
                <a:ln>
                  <a:noFill/>
                </a:ln>
                <a:solidFill>
                  <a:schemeClr val="bg1"/>
                </a:solidFill>
                <a:effectLst/>
                <a:latin typeface="Arial" panose="020B0604020202020204" pitchFamily="34" charset="0"/>
              </a:rPr>
              <a:t>Rehab must be completed within 2 years (extensions possible for large projects).</a:t>
            </a:r>
          </a:p>
          <a:p>
            <a:pPr eaLnBrk="0" fontAlgn="base" hangingPunct="0">
              <a:lnSpc>
                <a:spcPct val="100000"/>
              </a:lnSpc>
              <a:spcBef>
                <a:spcPct val="0"/>
              </a:spcBef>
              <a:spcAft>
                <a:spcPct val="0"/>
              </a:spcAft>
            </a:pPr>
            <a:endParaRPr kumimoji="0" lang="en-US" altLang="en-US" sz="1800" i="0" u="none" strike="noStrike" cap="none" normalizeH="0" baseline="0" dirty="0">
              <a:ln>
                <a:noFill/>
              </a:ln>
              <a:solidFill>
                <a:schemeClr val="bg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1800" i="0" u="none" strike="noStrike" cap="none" normalizeH="0" baseline="0" dirty="0">
                <a:ln>
                  <a:noFill/>
                </a:ln>
                <a:solidFill>
                  <a:schemeClr val="bg1"/>
                </a:solidFill>
                <a:effectLst/>
                <a:latin typeface="Arial" panose="020B0604020202020204" pitchFamily="34" charset="0"/>
              </a:rPr>
              <a:t>All interior &amp; exterior work is reviewed for compliance with the Standards.</a:t>
            </a:r>
          </a:p>
          <a:p>
            <a:pPr eaLnBrk="0" fontAlgn="base" hangingPunct="0">
              <a:lnSpc>
                <a:spcPct val="100000"/>
              </a:lnSpc>
              <a:spcBef>
                <a:spcPct val="0"/>
              </a:spcBef>
              <a:spcAft>
                <a:spcPct val="0"/>
              </a:spcAft>
            </a:pPr>
            <a:endParaRPr kumimoji="0" lang="en-US" altLang="en-US" sz="1800" i="0" u="none" strike="noStrike" cap="none" normalizeH="0" baseline="0" dirty="0">
              <a:ln>
                <a:noFill/>
              </a:ln>
              <a:solidFill>
                <a:schemeClr val="bg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1800" i="0" u="none" strike="noStrike" cap="none" normalizeH="0" baseline="0" dirty="0">
                <a:ln>
                  <a:noFill/>
                </a:ln>
                <a:solidFill>
                  <a:schemeClr val="bg1"/>
                </a:solidFill>
                <a:effectLst/>
                <a:latin typeface="Arial" panose="020B0604020202020204" pitchFamily="34" charset="0"/>
              </a:rPr>
              <a:t>Properties within an active 12-year VIP cycle are not eligible until it lapses.</a:t>
            </a:r>
          </a:p>
          <a:p>
            <a:pPr eaLnBrk="0" fontAlgn="base" hangingPunct="0">
              <a:lnSpc>
                <a:spcPct val="100000"/>
              </a:lnSpc>
              <a:spcBef>
                <a:spcPct val="0"/>
              </a:spcBef>
              <a:spcAft>
                <a:spcPct val="0"/>
              </a:spcAft>
            </a:pPr>
            <a:endParaRPr kumimoji="0" lang="en-US" altLang="en-US" sz="1800" i="0" u="none" strike="noStrike" cap="none" normalizeH="0" baseline="0" dirty="0">
              <a:ln>
                <a:noFill/>
              </a:ln>
              <a:solidFill>
                <a:schemeClr val="bg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1800" i="0" u="none" strike="noStrike" cap="none" normalizeH="0" baseline="0" dirty="0">
                <a:ln>
                  <a:noFill/>
                </a:ln>
                <a:solidFill>
                  <a:schemeClr val="bg1"/>
                </a:solidFill>
                <a:effectLst/>
                <a:latin typeface="Arial" panose="020B0604020202020204" pitchFamily="34" charset="0"/>
              </a:rPr>
              <a:t>Eligible properties: income-producing, owner-occupied homes, and farmsteads (freeze applies to farmstead buildings only, not farmland).</a:t>
            </a:r>
          </a:p>
        </p:txBody>
      </p:sp>
    </p:spTree>
    <p:extLst>
      <p:ext uri="{BB962C8B-B14F-4D97-AF65-F5344CB8AC3E}">
        <p14:creationId xmlns:p14="http://schemas.microsoft.com/office/powerpoint/2010/main" val="2926806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9ED77B94-99CA-B095-D3CC-1D11F27714F3}"/>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A38CB984-F9A5-9B40-EE3D-0F7A6D267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733B5D6-0966-775C-DA56-677EC772871C}"/>
              </a:ext>
            </a:extLst>
          </p:cNvPr>
          <p:cNvSpPr>
            <a:spLocks noGrp="1"/>
          </p:cNvSpPr>
          <p:nvPr>
            <p:ph type="title"/>
          </p:nvPr>
        </p:nvSpPr>
        <p:spPr>
          <a:xfrm>
            <a:off x="838200" y="365125"/>
            <a:ext cx="10515600" cy="1325563"/>
          </a:xfrm>
        </p:spPr>
        <p:txBody>
          <a:bodyPr>
            <a:normAutofit/>
          </a:bodyPr>
          <a:lstStyle/>
          <a:p>
            <a:r>
              <a:rPr lang="en-US" sz="5400" b="1" dirty="0">
                <a:solidFill>
                  <a:srgbClr val="FF9900"/>
                </a:solidFill>
              </a:rPr>
              <a:t>Valuation Incentive Program</a:t>
            </a:r>
          </a:p>
        </p:txBody>
      </p:sp>
      <p:sp>
        <p:nvSpPr>
          <p:cNvPr id="6" name="Rectangle 1">
            <a:extLst>
              <a:ext uri="{FF2B5EF4-FFF2-40B4-BE49-F238E27FC236}">
                <a16:creationId xmlns:a16="http://schemas.microsoft.com/office/drawing/2014/main" id="{3B6D2FC4-5B16-7BCD-A92E-EE63637EEB33}"/>
              </a:ext>
            </a:extLst>
          </p:cNvPr>
          <p:cNvSpPr>
            <a:spLocks noGrp="1" noChangeArrowheads="1"/>
          </p:cNvSpPr>
          <p:nvPr>
            <p:ph idx="1"/>
          </p:nvPr>
        </p:nvSpPr>
        <p:spPr bwMode="auto">
          <a:xfrm>
            <a:off x="504825" y="1697917"/>
            <a:ext cx="103632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b="1" i="0" u="none" strike="noStrike" cap="none" normalizeH="0" baseline="0" dirty="0">
                <a:ln>
                  <a:noFill/>
                </a:ln>
                <a:solidFill>
                  <a:schemeClr val="bg1"/>
                </a:solidFill>
                <a:effectLst/>
                <a:latin typeface="Arial" panose="020B0604020202020204" pitchFamily="34" charset="0"/>
              </a:rPr>
              <a:t>VIP — Before Applying</a:t>
            </a:r>
          </a:p>
          <a:p>
            <a:pPr eaLnBrk="0" fontAlgn="base" hangingPunct="0">
              <a:lnSpc>
                <a:spcPct val="100000"/>
              </a:lnSpc>
              <a:spcBef>
                <a:spcPct val="0"/>
              </a:spcBef>
              <a:spcAft>
                <a:spcPct val="0"/>
              </a:spcAft>
            </a:pPr>
            <a:r>
              <a:rPr kumimoji="0" lang="en-US" altLang="en-US" sz="2400" i="0" u="none" strike="noStrike" cap="none" normalizeH="0" baseline="0" dirty="0">
                <a:ln>
                  <a:noFill/>
                </a:ln>
                <a:solidFill>
                  <a:schemeClr val="bg1"/>
                </a:solidFill>
                <a:effectLst/>
                <a:latin typeface="Arial" panose="020B0604020202020204" pitchFamily="34" charset="0"/>
              </a:rPr>
              <a:t>Consult a tax/accounting professional to confirm program benefits.</a:t>
            </a:r>
          </a:p>
          <a:p>
            <a:pPr eaLnBrk="0" fontAlgn="base" hangingPunct="0">
              <a:lnSpc>
                <a:spcPct val="100000"/>
              </a:lnSpc>
              <a:spcBef>
                <a:spcPct val="0"/>
              </a:spcBef>
              <a:spcAft>
                <a:spcPct val="0"/>
              </a:spcAft>
            </a:pPr>
            <a:endParaRPr kumimoji="0" lang="en-US" altLang="en-US" sz="2400" i="0" u="none" strike="noStrike" cap="none" normalizeH="0" baseline="0" dirty="0">
              <a:ln>
                <a:noFill/>
              </a:ln>
              <a:solidFill>
                <a:schemeClr val="bg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2400" i="0" u="none" strike="noStrike" cap="none" normalizeH="0" baseline="0" dirty="0">
                <a:ln>
                  <a:noFill/>
                </a:ln>
                <a:solidFill>
                  <a:schemeClr val="bg1"/>
                </a:solidFill>
                <a:effectLst/>
                <a:latin typeface="Arial" panose="020B0604020202020204" pitchFamily="34" charset="0"/>
              </a:rPr>
              <a:t>Work with </a:t>
            </a:r>
            <a:r>
              <a:rPr kumimoji="0" lang="en-US" altLang="en-US" sz="2400" i="0" u="none" strike="noStrike" cap="none" normalizeH="0" baseline="0" dirty="0" err="1">
                <a:ln>
                  <a:noFill/>
                </a:ln>
                <a:solidFill>
                  <a:schemeClr val="bg1"/>
                </a:solidFill>
                <a:effectLst/>
                <a:latin typeface="Arial" panose="020B0604020202020204" pitchFamily="34" charset="0"/>
              </a:rPr>
              <a:t>NeSHPO</a:t>
            </a:r>
            <a:r>
              <a:rPr kumimoji="0" lang="en-US" altLang="en-US" sz="2400" i="0" u="none" strike="noStrike" cap="none" normalizeH="0" baseline="0" dirty="0">
                <a:ln>
                  <a:noFill/>
                </a:ln>
                <a:solidFill>
                  <a:schemeClr val="bg1"/>
                </a:solidFill>
                <a:effectLst/>
                <a:latin typeface="Arial" panose="020B0604020202020204" pitchFamily="34" charset="0"/>
              </a:rPr>
              <a:t> early to understand preservation standards.</a:t>
            </a:r>
          </a:p>
          <a:p>
            <a:pPr eaLnBrk="0" fontAlgn="base" hangingPunct="0">
              <a:lnSpc>
                <a:spcPct val="100000"/>
              </a:lnSpc>
              <a:spcBef>
                <a:spcPct val="0"/>
              </a:spcBef>
              <a:spcAft>
                <a:spcPct val="0"/>
              </a:spcAft>
            </a:pPr>
            <a:endParaRPr kumimoji="0" lang="en-US" altLang="en-US" sz="2400" i="0" u="none" strike="noStrike" cap="none" normalizeH="0" baseline="0" dirty="0">
              <a:ln>
                <a:noFill/>
              </a:ln>
              <a:solidFill>
                <a:schemeClr val="bg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2400" i="0" u="none" strike="noStrike" cap="none" normalizeH="0" baseline="0" dirty="0">
                <a:ln>
                  <a:noFill/>
                </a:ln>
                <a:solidFill>
                  <a:schemeClr val="bg1"/>
                </a:solidFill>
                <a:effectLst/>
                <a:latin typeface="Arial" panose="020B0604020202020204" pitchFamily="34" charset="0"/>
              </a:rPr>
              <a:t>Read VIP instructions carefully; contact </a:t>
            </a:r>
            <a:r>
              <a:rPr kumimoji="0" lang="en-US" altLang="en-US" sz="2400" i="0" u="none" strike="noStrike" cap="none" normalizeH="0" baseline="0" dirty="0" err="1">
                <a:ln>
                  <a:noFill/>
                </a:ln>
                <a:solidFill>
                  <a:schemeClr val="bg1"/>
                </a:solidFill>
                <a:effectLst/>
                <a:latin typeface="Arial" panose="020B0604020202020204" pitchFamily="34" charset="0"/>
              </a:rPr>
              <a:t>NeSHPO</a:t>
            </a:r>
            <a:r>
              <a:rPr kumimoji="0" lang="en-US" altLang="en-US" sz="2400" i="0" u="none" strike="noStrike" cap="none" normalizeH="0" baseline="0" dirty="0">
                <a:ln>
                  <a:noFill/>
                </a:ln>
                <a:solidFill>
                  <a:schemeClr val="bg1"/>
                </a:solidFill>
                <a:effectLst/>
                <a:latin typeface="Arial" panose="020B0604020202020204" pitchFamily="34" charset="0"/>
              </a:rPr>
              <a:t> with questions.</a:t>
            </a:r>
          </a:p>
          <a:p>
            <a:pPr eaLnBrk="0" fontAlgn="base" hangingPunct="0">
              <a:lnSpc>
                <a:spcPct val="100000"/>
              </a:lnSpc>
              <a:spcBef>
                <a:spcPct val="0"/>
              </a:spcBef>
              <a:spcAft>
                <a:spcPct val="0"/>
              </a:spcAft>
            </a:pPr>
            <a:endParaRPr kumimoji="0" lang="en-US" altLang="en-US" sz="2400" i="0" u="none" strike="noStrike" cap="none" normalizeH="0" baseline="0" dirty="0">
              <a:ln>
                <a:noFill/>
              </a:ln>
              <a:solidFill>
                <a:schemeClr val="bg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2400" i="0" u="none" strike="noStrike" cap="none" normalizeH="0" baseline="0" dirty="0">
                <a:ln>
                  <a:noFill/>
                </a:ln>
                <a:solidFill>
                  <a:schemeClr val="bg1"/>
                </a:solidFill>
                <a:effectLst/>
                <a:latin typeface="Arial" panose="020B0604020202020204" pitchFamily="34" charset="0"/>
              </a:rPr>
              <a:t>Application is a 3-part process — all parts must be completed.</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lang="en-US" altLang="en-US" sz="1800" dirty="0">
              <a:solidFill>
                <a:schemeClr val="bg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066231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23F6F256-9317-269D-DDD5-3912218EC124}"/>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9D6D2F82-FC01-BECF-05EF-5B5A7F739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2C2DE78-B3B1-8353-7F9E-911DFF4EF992}"/>
              </a:ext>
            </a:extLst>
          </p:cNvPr>
          <p:cNvSpPr>
            <a:spLocks noGrp="1"/>
          </p:cNvSpPr>
          <p:nvPr>
            <p:ph type="title"/>
          </p:nvPr>
        </p:nvSpPr>
        <p:spPr>
          <a:xfrm>
            <a:off x="838200" y="365125"/>
            <a:ext cx="10515600" cy="1325563"/>
          </a:xfrm>
        </p:spPr>
        <p:txBody>
          <a:bodyPr>
            <a:normAutofit/>
          </a:bodyPr>
          <a:lstStyle/>
          <a:p>
            <a:r>
              <a:rPr lang="en-US" sz="5400" b="1" dirty="0">
                <a:solidFill>
                  <a:srgbClr val="FF9900"/>
                </a:solidFill>
              </a:rPr>
              <a:t>Valuation Incentive Program</a:t>
            </a:r>
          </a:p>
        </p:txBody>
      </p:sp>
      <p:sp>
        <p:nvSpPr>
          <p:cNvPr id="6" name="Rectangle 1">
            <a:extLst>
              <a:ext uri="{FF2B5EF4-FFF2-40B4-BE49-F238E27FC236}">
                <a16:creationId xmlns:a16="http://schemas.microsoft.com/office/drawing/2014/main" id="{F499F0A7-81FA-114F-0769-B2B164CB83D2}"/>
              </a:ext>
            </a:extLst>
          </p:cNvPr>
          <p:cNvSpPr>
            <a:spLocks noGrp="1" noChangeArrowheads="1"/>
          </p:cNvSpPr>
          <p:nvPr>
            <p:ph idx="1"/>
          </p:nvPr>
        </p:nvSpPr>
        <p:spPr bwMode="auto">
          <a:xfrm>
            <a:off x="504825" y="1470780"/>
            <a:ext cx="1036320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i="0" u="none" strike="noStrike" cap="none" normalizeH="0" baseline="0" dirty="0">
                <a:ln>
                  <a:noFill/>
                </a:ln>
                <a:solidFill>
                  <a:schemeClr val="bg1"/>
                </a:solidFill>
                <a:effectLst/>
                <a:latin typeface="Arial" panose="020B0604020202020204" pitchFamily="34" charset="0"/>
              </a:rPr>
              <a:t>VIP - Part 1</a:t>
            </a:r>
          </a:p>
          <a:p>
            <a:pPr eaLnBrk="0" fontAlgn="base" hangingPunct="0">
              <a:lnSpc>
                <a:spcPct val="100000"/>
              </a:lnSpc>
              <a:spcBef>
                <a:spcPct val="0"/>
              </a:spcBef>
              <a:spcAft>
                <a:spcPct val="0"/>
              </a:spcAft>
            </a:pPr>
            <a:r>
              <a:rPr lang="en-US" altLang="en-US" sz="1800" dirty="0">
                <a:solidFill>
                  <a:schemeClr val="bg1"/>
                </a:solidFill>
                <a:latin typeface="Arial" panose="020B0604020202020204" pitchFamily="34" charset="0"/>
              </a:rPr>
              <a:t>D</a:t>
            </a:r>
            <a:r>
              <a:rPr kumimoji="0" lang="en-US" altLang="en-US" sz="1800" i="0" u="none" strike="noStrike" cap="none" normalizeH="0" baseline="0" dirty="0">
                <a:ln>
                  <a:noFill/>
                </a:ln>
                <a:solidFill>
                  <a:schemeClr val="bg1"/>
                </a:solidFill>
                <a:effectLst/>
                <a:latin typeface="Arial" panose="020B0604020202020204" pitchFamily="34" charset="0"/>
              </a:rPr>
              <a:t>etermines the subject property as a “historically significant real property” for the purposes of the VIP program. All applicants must fill out a Part 1 application, including those properties individually listed on the National Register of Historic Places. </a:t>
            </a:r>
          </a:p>
        </p:txBody>
      </p:sp>
      <p:sp>
        <p:nvSpPr>
          <p:cNvPr id="2" name="Rectangle 1">
            <a:extLst>
              <a:ext uri="{FF2B5EF4-FFF2-40B4-BE49-F238E27FC236}">
                <a16:creationId xmlns:a16="http://schemas.microsoft.com/office/drawing/2014/main" id="{169583A7-5C01-A1A2-3382-269FBC04FA86}"/>
              </a:ext>
            </a:extLst>
          </p:cNvPr>
          <p:cNvSpPr txBox="1">
            <a:spLocks noChangeArrowheads="1"/>
          </p:cNvSpPr>
          <p:nvPr/>
        </p:nvSpPr>
        <p:spPr bwMode="auto">
          <a:xfrm>
            <a:off x="504825" y="3115044"/>
            <a:ext cx="10363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 typeface="Arial" panose="020B0604020202020204" pitchFamily="34" charset="0"/>
              <a:buNone/>
            </a:pPr>
            <a:r>
              <a:rPr lang="en-US" altLang="en-US" dirty="0">
                <a:solidFill>
                  <a:schemeClr val="bg1"/>
                </a:solidFill>
                <a:latin typeface="Arial" panose="020B0604020202020204" pitchFamily="34" charset="0"/>
              </a:rPr>
              <a:t>VIP - Part 2 – Preliminary Cert of Rehab</a:t>
            </a:r>
          </a:p>
          <a:p>
            <a:pPr eaLnBrk="0" fontAlgn="base" hangingPunct="0">
              <a:lnSpc>
                <a:spcPct val="100000"/>
              </a:lnSpc>
              <a:spcBef>
                <a:spcPct val="0"/>
              </a:spcBef>
              <a:spcAft>
                <a:spcPct val="0"/>
              </a:spcAft>
            </a:pPr>
            <a:r>
              <a:rPr lang="en-US" altLang="en-US" sz="1800" dirty="0">
                <a:solidFill>
                  <a:schemeClr val="bg1"/>
                </a:solidFill>
                <a:latin typeface="Arial" panose="020B0604020202020204" pitchFamily="34" charset="0"/>
              </a:rPr>
              <a:t>If work commences before the submittal of a Part 2, the project is ineligible for the VIP program.</a:t>
            </a:r>
          </a:p>
          <a:p>
            <a:pPr eaLnBrk="0" fontAlgn="base" hangingPunct="0">
              <a:lnSpc>
                <a:spcPct val="100000"/>
              </a:lnSpc>
              <a:spcBef>
                <a:spcPct val="0"/>
              </a:spcBef>
              <a:spcAft>
                <a:spcPct val="0"/>
              </a:spcAft>
            </a:pPr>
            <a:r>
              <a:rPr lang="en-US" altLang="en-US" sz="1800" dirty="0">
                <a:solidFill>
                  <a:schemeClr val="bg1"/>
                </a:solidFill>
                <a:latin typeface="Arial" panose="020B0604020202020204" pitchFamily="34" charset="0"/>
              </a:rPr>
              <a:t>Existing conditions of the property and all proposed work to the interior and exterior of the subject property must be described in this application.</a:t>
            </a:r>
          </a:p>
          <a:p>
            <a:pPr eaLnBrk="0" fontAlgn="base" hangingPunct="0">
              <a:lnSpc>
                <a:spcPct val="100000"/>
              </a:lnSpc>
              <a:spcBef>
                <a:spcPct val="0"/>
              </a:spcBef>
              <a:spcAft>
                <a:spcPct val="0"/>
              </a:spcAft>
            </a:pPr>
            <a:endParaRPr lang="en-US" altLang="en-US" sz="1800" dirty="0">
              <a:solidFill>
                <a:schemeClr val="bg1"/>
              </a:solidFill>
              <a:latin typeface="Arial" panose="020B0604020202020204" pitchFamily="34" charset="0"/>
            </a:endParaRPr>
          </a:p>
        </p:txBody>
      </p:sp>
      <p:sp>
        <p:nvSpPr>
          <p:cNvPr id="3" name="Rectangle 1">
            <a:extLst>
              <a:ext uri="{FF2B5EF4-FFF2-40B4-BE49-F238E27FC236}">
                <a16:creationId xmlns:a16="http://schemas.microsoft.com/office/drawing/2014/main" id="{8EBA6316-256D-BC0D-4A8D-9B6E4FFE8163}"/>
              </a:ext>
            </a:extLst>
          </p:cNvPr>
          <p:cNvSpPr txBox="1">
            <a:spLocks noChangeArrowheads="1"/>
          </p:cNvSpPr>
          <p:nvPr/>
        </p:nvSpPr>
        <p:spPr bwMode="auto">
          <a:xfrm>
            <a:off x="504825" y="4829820"/>
            <a:ext cx="10363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 typeface="Arial" panose="020B0604020202020204" pitchFamily="34" charset="0"/>
              <a:buNone/>
            </a:pPr>
            <a:r>
              <a:rPr lang="en-US" altLang="en-US" dirty="0">
                <a:solidFill>
                  <a:schemeClr val="bg1"/>
                </a:solidFill>
                <a:latin typeface="Arial" panose="020B0604020202020204" pitchFamily="34" charset="0"/>
              </a:rPr>
              <a:t>VIP - Part 3 – Final Cert of Rehab</a:t>
            </a:r>
          </a:p>
          <a:p>
            <a:pPr eaLnBrk="0" fontAlgn="base" hangingPunct="0">
              <a:lnSpc>
                <a:spcPct val="100000"/>
              </a:lnSpc>
              <a:spcBef>
                <a:spcPct val="0"/>
              </a:spcBef>
              <a:spcAft>
                <a:spcPct val="0"/>
              </a:spcAft>
            </a:pPr>
            <a:r>
              <a:rPr lang="en-US" altLang="en-US" sz="1800" dirty="0">
                <a:solidFill>
                  <a:schemeClr val="bg1"/>
                </a:solidFill>
                <a:latin typeface="Arial" panose="020B0604020202020204" pitchFamily="34" charset="0"/>
              </a:rPr>
              <a:t>Determines if all the completed work on the subject property conforms to the Standards.</a:t>
            </a:r>
          </a:p>
          <a:p>
            <a:pPr eaLnBrk="0" fontAlgn="base" hangingPunct="0">
              <a:lnSpc>
                <a:spcPct val="100000"/>
              </a:lnSpc>
              <a:spcBef>
                <a:spcPct val="0"/>
              </a:spcBef>
              <a:spcAft>
                <a:spcPct val="0"/>
              </a:spcAft>
            </a:pPr>
            <a:r>
              <a:rPr lang="en-US" altLang="en-US" sz="1800" dirty="0">
                <a:solidFill>
                  <a:schemeClr val="bg1"/>
                </a:solidFill>
                <a:latin typeface="Arial" panose="020B0604020202020204" pitchFamily="34" charset="0"/>
              </a:rPr>
              <a:t>Sent to County Assessor who initiates the freeze Jan 1 of following year.</a:t>
            </a:r>
          </a:p>
        </p:txBody>
      </p:sp>
    </p:spTree>
    <p:extLst>
      <p:ext uri="{BB962C8B-B14F-4D97-AF65-F5344CB8AC3E}">
        <p14:creationId xmlns:p14="http://schemas.microsoft.com/office/powerpoint/2010/main" val="289761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CDAF7979-305E-6CBA-D9CF-E6A959E741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CB23BB-0BEB-0036-86AB-CC1BDED13966}"/>
              </a:ext>
            </a:extLst>
          </p:cNvPr>
          <p:cNvSpPr>
            <a:spLocks noGrp="1"/>
          </p:cNvSpPr>
          <p:nvPr>
            <p:ph type="title"/>
          </p:nvPr>
        </p:nvSpPr>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56199604-CC6F-2AE2-0ED2-AE605C273FFB}"/>
              </a:ext>
            </a:extLst>
          </p:cNvPr>
          <p:cNvSpPr>
            <a:spLocks noGrp="1"/>
          </p:cNvSpPr>
          <p:nvPr>
            <p:ph idx="1"/>
          </p:nvPr>
        </p:nvSpPr>
        <p:spPr/>
        <p:txBody>
          <a:bodyPr>
            <a:normAutofit lnSpcReduction="10000"/>
          </a:bodyPr>
          <a:lstStyle/>
          <a:p>
            <a:r>
              <a:rPr lang="en-US" dirty="0">
                <a:solidFill>
                  <a:schemeClr val="bg1"/>
                </a:solidFill>
              </a:rPr>
              <a:t> </a:t>
            </a:r>
            <a:r>
              <a:rPr lang="en-US" b="1" dirty="0">
                <a:solidFill>
                  <a:schemeClr val="bg1"/>
                </a:solidFill>
              </a:rPr>
              <a:t>20% Income Tax Credit</a:t>
            </a:r>
          </a:p>
          <a:p>
            <a:pPr lvl="1"/>
            <a:r>
              <a:rPr lang="en-US" dirty="0">
                <a:solidFill>
                  <a:schemeClr val="bg1"/>
                </a:solidFill>
              </a:rPr>
              <a:t>Equals 20% of the amount spent in a </a:t>
            </a:r>
            <a:r>
              <a:rPr lang="en-US" i="1" u="sng" dirty="0">
                <a:solidFill>
                  <a:schemeClr val="bg1"/>
                </a:solidFill>
              </a:rPr>
              <a:t>certified rehabilitation </a:t>
            </a:r>
            <a:r>
              <a:rPr lang="en-US" dirty="0">
                <a:solidFill>
                  <a:schemeClr val="bg1"/>
                </a:solidFill>
              </a:rPr>
              <a:t>of a </a:t>
            </a:r>
            <a:r>
              <a:rPr lang="en-US" i="1" u="sng" dirty="0">
                <a:solidFill>
                  <a:schemeClr val="bg1"/>
                </a:solidFill>
              </a:rPr>
              <a:t>certified historic structure.</a:t>
            </a:r>
          </a:p>
          <a:p>
            <a:pPr lvl="3"/>
            <a:r>
              <a:rPr lang="en-US" dirty="0">
                <a:solidFill>
                  <a:schemeClr val="bg1"/>
                </a:solidFill>
              </a:rPr>
              <a:t>Ex. $1,000,000 spent = $20,000 tax credit used to reduce the amount of taxes you owe</a:t>
            </a:r>
          </a:p>
          <a:p>
            <a:pPr marL="1828800" lvl="4" indent="0">
              <a:buNone/>
            </a:pPr>
            <a:endParaRPr lang="en-US" dirty="0">
              <a:solidFill>
                <a:schemeClr val="bg1"/>
              </a:solidFill>
            </a:endParaRPr>
          </a:p>
          <a:p>
            <a:pPr lvl="1"/>
            <a:r>
              <a:rPr lang="en-US" dirty="0">
                <a:solidFill>
                  <a:schemeClr val="bg1"/>
                </a:solidFill>
              </a:rPr>
              <a:t>The credit is allocated ratably over a 5-years on your federal income tax return. </a:t>
            </a:r>
          </a:p>
          <a:p>
            <a:pPr lvl="2"/>
            <a:r>
              <a:rPr lang="en-US" dirty="0">
                <a:solidFill>
                  <a:schemeClr val="bg1"/>
                </a:solidFill>
              </a:rPr>
              <a:t>[IRC Section 47 and Treas. Reg. 1.47-7]</a:t>
            </a:r>
          </a:p>
          <a:p>
            <a:pPr marL="457200" lvl="1" indent="0">
              <a:buNone/>
            </a:pPr>
            <a:endParaRPr lang="en-US" dirty="0">
              <a:solidFill>
                <a:schemeClr val="bg1"/>
              </a:solidFill>
            </a:endParaRPr>
          </a:p>
          <a:p>
            <a:pPr lvl="1"/>
            <a:r>
              <a:rPr lang="en-US" dirty="0">
                <a:solidFill>
                  <a:schemeClr val="bg1"/>
                </a:solidFill>
              </a:rPr>
              <a:t>Rehab = renovation, restoration, or reconstruction of a building</a:t>
            </a:r>
          </a:p>
          <a:p>
            <a:pPr lvl="1"/>
            <a:r>
              <a:rPr lang="en-US" dirty="0">
                <a:solidFill>
                  <a:schemeClr val="bg1"/>
                </a:solidFill>
              </a:rPr>
              <a:t>Rehab ≠ an enlargement or new construction. </a:t>
            </a:r>
          </a:p>
          <a:p>
            <a:pPr lvl="2"/>
            <a:r>
              <a:rPr lang="en-US" dirty="0">
                <a:solidFill>
                  <a:schemeClr val="bg1"/>
                </a:solidFill>
              </a:rPr>
              <a:t>[IRC 47(c)(2) and Treas. Reg. 1.48-12(b)(2)(iv)]</a:t>
            </a:r>
          </a:p>
          <a:p>
            <a:pPr lvl="1"/>
            <a:endParaRPr lang="en-US" dirty="0">
              <a:solidFill>
                <a:schemeClr val="bg1"/>
              </a:solidFill>
            </a:endParaRPr>
          </a:p>
          <a:p>
            <a:endParaRPr lang="en-US" b="1" dirty="0">
              <a:solidFill>
                <a:schemeClr val="bg1"/>
              </a:solidFill>
            </a:endParaRPr>
          </a:p>
          <a:p>
            <a:pPr marL="0" indent="0">
              <a:buNone/>
            </a:pPr>
            <a:endParaRPr lang="en-US" b="1" dirty="0">
              <a:solidFill>
                <a:schemeClr val="bg1"/>
              </a:solidFill>
            </a:endParaRPr>
          </a:p>
        </p:txBody>
      </p:sp>
      <p:pic>
        <p:nvPicPr>
          <p:cNvPr id="2050" name="Picture 2">
            <a:extLst>
              <a:ext uri="{FF2B5EF4-FFF2-40B4-BE49-F238E27FC236}">
                <a16:creationId xmlns:a16="http://schemas.microsoft.com/office/drawing/2014/main" id="{BD898AFB-25C7-76FD-7222-FA31A3830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535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7DADFAE5-D5E0-FB63-858E-62716F8AD8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9BCF1D-07FE-D38B-EA84-C78648D9C46D}"/>
              </a:ext>
            </a:extLst>
          </p:cNvPr>
          <p:cNvSpPr>
            <a:spLocks noGrp="1"/>
          </p:cNvSpPr>
          <p:nvPr>
            <p:ph type="title"/>
          </p:nvPr>
        </p:nvSpPr>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99F7E4A2-763A-7E34-1CA5-C7A0B82C9EFF}"/>
              </a:ext>
            </a:extLst>
          </p:cNvPr>
          <p:cNvSpPr>
            <a:spLocks noGrp="1"/>
          </p:cNvSpPr>
          <p:nvPr>
            <p:ph idx="1"/>
          </p:nvPr>
        </p:nvSpPr>
        <p:spPr/>
        <p:txBody>
          <a:bodyPr>
            <a:normAutofit/>
          </a:bodyPr>
          <a:lstStyle/>
          <a:p>
            <a:r>
              <a:rPr lang="en-US" b="1" dirty="0">
                <a:solidFill>
                  <a:schemeClr val="bg1"/>
                </a:solidFill>
              </a:rPr>
              <a:t>Who May Apply?</a:t>
            </a:r>
          </a:p>
          <a:p>
            <a:pPr lvl="1"/>
            <a:r>
              <a:rPr lang="en-US" dirty="0">
                <a:solidFill>
                  <a:schemeClr val="bg1"/>
                </a:solidFill>
              </a:rPr>
              <a:t>Owner (per 36 CFR 67.2):</a:t>
            </a:r>
          </a:p>
          <a:p>
            <a:pPr lvl="2"/>
            <a:r>
              <a:rPr lang="en-US" dirty="0">
                <a:solidFill>
                  <a:schemeClr val="bg1"/>
                </a:solidFill>
              </a:rPr>
              <a:t>Person, partnership, corporation, or public agency holding fee simple interest</a:t>
            </a:r>
          </a:p>
          <a:p>
            <a:pPr lvl="2"/>
            <a:r>
              <a:rPr lang="en-US" dirty="0">
                <a:solidFill>
                  <a:schemeClr val="bg1"/>
                </a:solidFill>
              </a:rPr>
              <a:t>Entities recognized by the IRS for tax benefits</a:t>
            </a:r>
          </a:p>
          <a:p>
            <a:pPr marL="457200" lvl="1" indent="0">
              <a:buNone/>
            </a:pPr>
            <a:endParaRPr lang="en-US" dirty="0">
              <a:solidFill>
                <a:schemeClr val="bg1"/>
              </a:solidFill>
            </a:endParaRPr>
          </a:p>
          <a:p>
            <a:pPr lvl="1"/>
            <a:r>
              <a:rPr lang="en-US" dirty="0">
                <a:solidFill>
                  <a:schemeClr val="bg1"/>
                </a:solidFill>
              </a:rPr>
              <a:t>Non-profits and government subdivisions </a:t>
            </a:r>
            <a:r>
              <a:rPr lang="en-US" b="1" u="sng" dirty="0">
                <a:solidFill>
                  <a:schemeClr val="bg1"/>
                </a:solidFill>
              </a:rPr>
              <a:t>are not </a:t>
            </a:r>
            <a:r>
              <a:rPr lang="en-US" dirty="0">
                <a:solidFill>
                  <a:schemeClr val="bg1"/>
                </a:solidFill>
              </a:rPr>
              <a:t>eligible</a:t>
            </a:r>
          </a:p>
          <a:p>
            <a:pPr lvl="1"/>
            <a:endParaRPr lang="en-US" dirty="0">
              <a:solidFill>
                <a:schemeClr val="bg1"/>
              </a:solidFill>
            </a:endParaRPr>
          </a:p>
          <a:p>
            <a:pPr marL="457200" lvl="1" indent="0">
              <a:buNone/>
            </a:pPr>
            <a:endParaRPr lang="en-US" dirty="0">
              <a:solidFill>
                <a:schemeClr val="bg1"/>
              </a:solidFill>
            </a:endParaRPr>
          </a:p>
        </p:txBody>
      </p:sp>
      <p:pic>
        <p:nvPicPr>
          <p:cNvPr id="2050" name="Picture 2">
            <a:extLst>
              <a:ext uri="{FF2B5EF4-FFF2-40B4-BE49-F238E27FC236}">
                <a16:creationId xmlns:a16="http://schemas.microsoft.com/office/drawing/2014/main" id="{73EB2D90-AAB0-D83A-B32D-096FA8DB5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74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2490C1CC-0AEF-44D5-D842-AF813AF9C8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B7768-26DB-C1E9-6125-7804E94A4C17}"/>
              </a:ext>
            </a:extLst>
          </p:cNvPr>
          <p:cNvSpPr>
            <a:spLocks noGrp="1"/>
          </p:cNvSpPr>
          <p:nvPr>
            <p:ph type="title"/>
          </p:nvPr>
        </p:nvSpPr>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C25004AC-5801-33EB-5734-A346CA4CB44D}"/>
              </a:ext>
            </a:extLst>
          </p:cNvPr>
          <p:cNvSpPr>
            <a:spLocks noGrp="1"/>
          </p:cNvSpPr>
          <p:nvPr>
            <p:ph idx="1"/>
          </p:nvPr>
        </p:nvSpPr>
        <p:spPr>
          <a:xfrm>
            <a:off x="838200" y="1603952"/>
            <a:ext cx="10515600" cy="4351338"/>
          </a:xfrm>
        </p:spPr>
        <p:txBody>
          <a:bodyPr>
            <a:normAutofit/>
          </a:bodyPr>
          <a:lstStyle/>
          <a:p>
            <a:r>
              <a:rPr lang="en-US" dirty="0">
                <a:solidFill>
                  <a:schemeClr val="bg1"/>
                </a:solidFill>
              </a:rPr>
              <a:t> </a:t>
            </a:r>
            <a:r>
              <a:rPr lang="en-US" sz="3300" b="1" dirty="0">
                <a:solidFill>
                  <a:schemeClr val="bg1"/>
                </a:solidFill>
              </a:rPr>
              <a:t>Basic Requirements</a:t>
            </a:r>
          </a:p>
          <a:p>
            <a:endParaRPr lang="en-US" sz="1000" b="1" dirty="0">
              <a:solidFill>
                <a:schemeClr val="bg1"/>
              </a:solidFill>
            </a:endParaRPr>
          </a:p>
          <a:p>
            <a:pPr marL="971550" lvl="1" indent="-514350">
              <a:buFont typeface="+mj-lt"/>
              <a:buAutoNum type="arabicPeriod"/>
            </a:pPr>
            <a:r>
              <a:rPr lang="en-US" dirty="0">
                <a:solidFill>
                  <a:schemeClr val="bg1"/>
                </a:solidFill>
              </a:rPr>
              <a:t>Building must be a “</a:t>
            </a:r>
            <a:r>
              <a:rPr lang="en-US" i="1" dirty="0">
                <a:solidFill>
                  <a:schemeClr val="bg1"/>
                </a:solidFill>
              </a:rPr>
              <a:t>certified historic structure”</a:t>
            </a:r>
          </a:p>
          <a:p>
            <a:pPr marL="914400" lvl="2" indent="0">
              <a:buNone/>
            </a:pPr>
            <a:endParaRPr lang="en-US" dirty="0">
              <a:solidFill>
                <a:schemeClr val="bg1"/>
              </a:solidFill>
            </a:endParaRPr>
          </a:p>
          <a:p>
            <a:pPr marL="914400" lvl="1" indent="-457200">
              <a:buFont typeface="+mj-lt"/>
              <a:buAutoNum type="arabicPeriod"/>
            </a:pPr>
            <a:r>
              <a:rPr lang="en-US" dirty="0">
                <a:solidFill>
                  <a:schemeClr val="bg1"/>
                </a:solidFill>
              </a:rPr>
              <a:t>Project must be a “</a:t>
            </a:r>
            <a:r>
              <a:rPr lang="en-US" i="1" dirty="0">
                <a:solidFill>
                  <a:schemeClr val="bg1"/>
                </a:solidFill>
              </a:rPr>
              <a:t>substantial rehabilitation</a:t>
            </a:r>
            <a:r>
              <a:rPr lang="en-US" dirty="0">
                <a:solidFill>
                  <a:schemeClr val="bg1"/>
                </a:solidFill>
              </a:rPr>
              <a:t>”</a:t>
            </a:r>
          </a:p>
          <a:p>
            <a:pPr marL="914400" lvl="1" indent="-457200">
              <a:buFont typeface="+mj-lt"/>
              <a:buAutoNum type="arabicPeriod"/>
            </a:pPr>
            <a:endParaRPr lang="en-US" dirty="0">
              <a:solidFill>
                <a:schemeClr val="bg1"/>
              </a:solidFill>
            </a:endParaRPr>
          </a:p>
          <a:p>
            <a:pPr marL="914400" lvl="1" indent="-457200">
              <a:buFont typeface="+mj-lt"/>
              <a:buAutoNum type="arabicPeriod"/>
            </a:pPr>
            <a:r>
              <a:rPr lang="en-US" dirty="0">
                <a:solidFill>
                  <a:schemeClr val="bg1"/>
                </a:solidFill>
              </a:rPr>
              <a:t>Property must be depreciable / income-producing</a:t>
            </a:r>
          </a:p>
          <a:p>
            <a:pPr marL="457200" lvl="1" indent="0">
              <a:buNone/>
            </a:pPr>
            <a:endParaRPr lang="en-US" dirty="0">
              <a:solidFill>
                <a:schemeClr val="bg1"/>
              </a:solidFill>
            </a:endParaRPr>
          </a:p>
        </p:txBody>
      </p:sp>
      <p:pic>
        <p:nvPicPr>
          <p:cNvPr id="2050" name="Picture 2">
            <a:extLst>
              <a:ext uri="{FF2B5EF4-FFF2-40B4-BE49-F238E27FC236}">
                <a16:creationId xmlns:a16="http://schemas.microsoft.com/office/drawing/2014/main" id="{0DDE6A3E-5E7F-4DC9-3FB5-5FF1F39DE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230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4F0C268F-AB2B-297B-FCDF-57696C7035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4CCD4-1993-DA80-C10F-FD80F15962C3}"/>
              </a:ext>
            </a:extLst>
          </p:cNvPr>
          <p:cNvSpPr>
            <a:spLocks noGrp="1"/>
          </p:cNvSpPr>
          <p:nvPr>
            <p:ph type="title"/>
          </p:nvPr>
        </p:nvSpPr>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C46E6FC5-DEA3-E422-B629-E109E6D55085}"/>
              </a:ext>
            </a:extLst>
          </p:cNvPr>
          <p:cNvSpPr>
            <a:spLocks noGrp="1"/>
          </p:cNvSpPr>
          <p:nvPr>
            <p:ph idx="1"/>
          </p:nvPr>
        </p:nvSpPr>
        <p:spPr>
          <a:xfrm>
            <a:off x="409575" y="1399340"/>
            <a:ext cx="10515600" cy="5268159"/>
          </a:xfrm>
        </p:spPr>
        <p:txBody>
          <a:bodyPr>
            <a:normAutofit fontScale="85000" lnSpcReduction="20000"/>
          </a:bodyPr>
          <a:lstStyle/>
          <a:p>
            <a:r>
              <a:rPr lang="en-US" dirty="0">
                <a:solidFill>
                  <a:schemeClr val="bg1"/>
                </a:solidFill>
              </a:rPr>
              <a:t> </a:t>
            </a:r>
            <a:r>
              <a:rPr lang="en-US" sz="3000" b="1" dirty="0">
                <a:solidFill>
                  <a:schemeClr val="bg1"/>
                </a:solidFill>
              </a:rPr>
              <a:t>How to Get “Certified Historic Structure” Status?</a:t>
            </a:r>
          </a:p>
          <a:p>
            <a:endParaRPr lang="en-US" sz="900" b="1" dirty="0">
              <a:solidFill>
                <a:schemeClr val="bg1"/>
              </a:solidFill>
            </a:endParaRPr>
          </a:p>
          <a:p>
            <a:pPr lvl="1"/>
            <a:r>
              <a:rPr lang="en-US" dirty="0">
                <a:solidFill>
                  <a:schemeClr val="bg1"/>
                </a:solidFill>
              </a:rPr>
              <a:t>Must be a “building” not a bridge, ship, railroad car, or dam.</a:t>
            </a:r>
          </a:p>
          <a:p>
            <a:pPr marL="914400" lvl="2" indent="0">
              <a:buNone/>
            </a:pPr>
            <a:endParaRPr lang="en-US" dirty="0">
              <a:solidFill>
                <a:schemeClr val="bg1"/>
              </a:solidFill>
            </a:endParaRPr>
          </a:p>
          <a:p>
            <a:pPr lvl="1"/>
            <a:r>
              <a:rPr lang="en-US" dirty="0">
                <a:solidFill>
                  <a:schemeClr val="bg1"/>
                </a:solidFill>
              </a:rPr>
              <a:t>Must be listed (or eligible) on the National Register of Historic Places (NRHP) </a:t>
            </a:r>
          </a:p>
          <a:p>
            <a:pPr lvl="2"/>
            <a:r>
              <a:rPr lang="en-US" dirty="0">
                <a:solidFill>
                  <a:schemeClr val="bg1"/>
                </a:solidFill>
              </a:rPr>
              <a:t>individually as a Contributing Resource within an NRHP historic district </a:t>
            </a:r>
          </a:p>
          <a:p>
            <a:pPr lvl="1"/>
            <a:endParaRPr lang="en-US" dirty="0">
              <a:solidFill>
                <a:schemeClr val="bg1"/>
              </a:solidFill>
            </a:endParaRPr>
          </a:p>
          <a:p>
            <a:pPr lvl="1"/>
            <a:r>
              <a:rPr lang="en-US" dirty="0">
                <a:solidFill>
                  <a:schemeClr val="bg1"/>
                </a:solidFill>
              </a:rPr>
              <a:t>Already a CHS – A single building individually listed in the NRHP</a:t>
            </a:r>
          </a:p>
          <a:p>
            <a:pPr marL="914400" lvl="2" indent="0">
              <a:buNone/>
            </a:pPr>
            <a:endParaRPr lang="en-US" dirty="0">
              <a:solidFill>
                <a:schemeClr val="bg1"/>
              </a:solidFill>
            </a:endParaRPr>
          </a:p>
          <a:p>
            <a:pPr lvl="1"/>
            <a:r>
              <a:rPr lang="en-US" dirty="0">
                <a:solidFill>
                  <a:schemeClr val="bg1"/>
                </a:solidFill>
              </a:rPr>
              <a:t>Must Submit HPCA Part 1 for SHPO/NPS determination for:</a:t>
            </a:r>
          </a:p>
          <a:p>
            <a:pPr lvl="2"/>
            <a:r>
              <a:rPr lang="en-US" dirty="0">
                <a:solidFill>
                  <a:schemeClr val="bg1"/>
                </a:solidFill>
              </a:rPr>
              <a:t>Individual listing with multiple buildings (House + garage, Complex)</a:t>
            </a:r>
          </a:p>
          <a:p>
            <a:pPr lvl="2"/>
            <a:r>
              <a:rPr lang="en-US" dirty="0">
                <a:solidFill>
                  <a:schemeClr val="bg1"/>
                </a:solidFill>
              </a:rPr>
              <a:t>Contributing buildings within NRHP-listed historic districts</a:t>
            </a:r>
          </a:p>
          <a:p>
            <a:pPr lvl="2"/>
            <a:endParaRPr lang="en-US" dirty="0">
              <a:solidFill>
                <a:schemeClr val="bg1"/>
              </a:solidFill>
            </a:endParaRPr>
          </a:p>
          <a:p>
            <a:pPr lvl="1"/>
            <a:r>
              <a:rPr lang="en-US" dirty="0">
                <a:solidFill>
                  <a:schemeClr val="bg1"/>
                </a:solidFill>
              </a:rPr>
              <a:t>Not Yet Listed in the NRHP?</a:t>
            </a:r>
          </a:p>
          <a:p>
            <a:pPr lvl="2"/>
            <a:r>
              <a:rPr lang="en-US" dirty="0">
                <a:solidFill>
                  <a:schemeClr val="bg1"/>
                </a:solidFill>
              </a:rPr>
              <a:t>Submit Part 1 of the HPCA and request a </a:t>
            </a:r>
            <a:r>
              <a:rPr lang="en-US" i="1" dirty="0">
                <a:solidFill>
                  <a:schemeClr val="bg1"/>
                </a:solidFill>
              </a:rPr>
              <a:t>Preliminary Determination</a:t>
            </a:r>
            <a:r>
              <a:rPr lang="en-US" dirty="0">
                <a:solidFill>
                  <a:schemeClr val="bg1"/>
                </a:solidFill>
              </a:rPr>
              <a:t> that the building is: </a:t>
            </a:r>
          </a:p>
          <a:p>
            <a:pPr lvl="3"/>
            <a:r>
              <a:rPr lang="en-US" dirty="0">
                <a:solidFill>
                  <a:schemeClr val="bg1"/>
                </a:solidFill>
              </a:rPr>
              <a:t>Eligible for Individual listing</a:t>
            </a:r>
          </a:p>
          <a:p>
            <a:pPr lvl="3"/>
            <a:r>
              <a:rPr lang="en-US" dirty="0">
                <a:solidFill>
                  <a:schemeClr val="bg1"/>
                </a:solidFill>
              </a:rPr>
              <a:t>Eligible as a contributing resource to an existing or potential historic district</a:t>
            </a:r>
          </a:p>
          <a:p>
            <a:pPr marL="1371600" lvl="3" indent="0">
              <a:buNone/>
            </a:pPr>
            <a:endParaRPr lang="en-US" dirty="0">
              <a:solidFill>
                <a:schemeClr val="bg1"/>
              </a:solidFill>
            </a:endParaRPr>
          </a:p>
          <a:p>
            <a:pPr marL="457200" lvl="1" indent="0">
              <a:buNone/>
            </a:pPr>
            <a:r>
              <a:rPr lang="en-US" sz="1600" dirty="0">
                <a:solidFill>
                  <a:schemeClr val="bg1"/>
                </a:solidFill>
              </a:rPr>
              <a:t>***The building must be officially listed by Part 3 submittal / completion of work.</a:t>
            </a:r>
          </a:p>
        </p:txBody>
      </p:sp>
      <p:pic>
        <p:nvPicPr>
          <p:cNvPr id="2050" name="Picture 2">
            <a:extLst>
              <a:ext uri="{FF2B5EF4-FFF2-40B4-BE49-F238E27FC236}">
                <a16:creationId xmlns:a16="http://schemas.microsoft.com/office/drawing/2014/main" id="{3BF58AD1-B28B-706F-DFB3-08E04E1B5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537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87957F3F-AF85-3867-B408-D3380E4ED3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67B6A0-687B-93E3-3182-99722A383D5A}"/>
              </a:ext>
            </a:extLst>
          </p:cNvPr>
          <p:cNvSpPr>
            <a:spLocks noGrp="1"/>
          </p:cNvSpPr>
          <p:nvPr>
            <p:ph type="title"/>
          </p:nvPr>
        </p:nvSpPr>
        <p:spPr/>
        <p:txBody>
          <a:bodyPr/>
          <a:lstStyle/>
          <a:p>
            <a:r>
              <a:rPr lang="en-US" b="1" dirty="0">
                <a:solidFill>
                  <a:srgbClr val="FF9933"/>
                </a:solidFill>
              </a:rPr>
              <a:t>Federal Historic Tax Credit</a:t>
            </a:r>
          </a:p>
        </p:txBody>
      </p:sp>
      <p:pic>
        <p:nvPicPr>
          <p:cNvPr id="2050" name="Picture 2">
            <a:extLst>
              <a:ext uri="{FF2B5EF4-FFF2-40B4-BE49-F238E27FC236}">
                <a16:creationId xmlns:a16="http://schemas.microsoft.com/office/drawing/2014/main" id="{3F18EC9F-D4D5-7171-B518-578F23B50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C8F01C3-D96B-8D11-6892-012C8EC85EC7}"/>
              </a:ext>
            </a:extLst>
          </p:cNvPr>
          <p:cNvPicPr>
            <a:picLocks noChangeAspect="1"/>
          </p:cNvPicPr>
          <p:nvPr/>
        </p:nvPicPr>
        <p:blipFill>
          <a:blip r:embed="rId3"/>
          <a:srcRect t="3326" b="7935"/>
          <a:stretch>
            <a:fillRect/>
          </a:stretch>
        </p:blipFill>
        <p:spPr>
          <a:xfrm>
            <a:off x="2557033" y="1362816"/>
            <a:ext cx="6752063" cy="2139336"/>
          </a:xfrm>
          <a:prstGeom prst="rect">
            <a:avLst/>
          </a:prstGeom>
        </p:spPr>
      </p:pic>
      <p:pic>
        <p:nvPicPr>
          <p:cNvPr id="10" name="Picture 9">
            <a:extLst>
              <a:ext uri="{FF2B5EF4-FFF2-40B4-BE49-F238E27FC236}">
                <a16:creationId xmlns:a16="http://schemas.microsoft.com/office/drawing/2014/main" id="{F84B7649-1C84-700A-FDDC-BFF79D3C3645}"/>
              </a:ext>
            </a:extLst>
          </p:cNvPr>
          <p:cNvPicPr>
            <a:picLocks noChangeAspect="1"/>
          </p:cNvPicPr>
          <p:nvPr/>
        </p:nvPicPr>
        <p:blipFill>
          <a:blip r:embed="rId4"/>
          <a:stretch>
            <a:fillRect/>
          </a:stretch>
        </p:blipFill>
        <p:spPr>
          <a:xfrm>
            <a:off x="2557033" y="3829718"/>
            <a:ext cx="6801243" cy="2062048"/>
          </a:xfrm>
          <a:prstGeom prst="rect">
            <a:avLst/>
          </a:prstGeom>
        </p:spPr>
      </p:pic>
    </p:spTree>
    <p:extLst>
      <p:ext uri="{BB962C8B-B14F-4D97-AF65-F5344CB8AC3E}">
        <p14:creationId xmlns:p14="http://schemas.microsoft.com/office/powerpoint/2010/main" val="240391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8E537EE2-8EA0-77C4-7483-8B23591DBA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41B500-E3E5-88E1-09AD-25574CA8DAEE}"/>
              </a:ext>
            </a:extLst>
          </p:cNvPr>
          <p:cNvSpPr>
            <a:spLocks noGrp="1"/>
          </p:cNvSpPr>
          <p:nvPr>
            <p:ph type="title"/>
          </p:nvPr>
        </p:nvSpPr>
        <p:spPr/>
        <p:txBody>
          <a:bodyPr/>
          <a:lstStyle/>
          <a:p>
            <a:r>
              <a:rPr lang="en-US" b="1" dirty="0">
                <a:solidFill>
                  <a:srgbClr val="FF9933"/>
                </a:solidFill>
              </a:rPr>
              <a:t>Federal Historic Tax Credit</a:t>
            </a:r>
          </a:p>
        </p:txBody>
      </p:sp>
      <p:sp>
        <p:nvSpPr>
          <p:cNvPr id="3" name="Content Placeholder 2">
            <a:extLst>
              <a:ext uri="{FF2B5EF4-FFF2-40B4-BE49-F238E27FC236}">
                <a16:creationId xmlns:a16="http://schemas.microsoft.com/office/drawing/2014/main" id="{8181CF4F-FBA8-2FC6-E229-E9E6763A53BB}"/>
              </a:ext>
            </a:extLst>
          </p:cNvPr>
          <p:cNvSpPr>
            <a:spLocks noGrp="1"/>
          </p:cNvSpPr>
          <p:nvPr>
            <p:ph idx="1"/>
          </p:nvPr>
        </p:nvSpPr>
        <p:spPr>
          <a:xfrm>
            <a:off x="838200" y="1391516"/>
            <a:ext cx="10515600" cy="4351338"/>
          </a:xfrm>
        </p:spPr>
        <p:txBody>
          <a:bodyPr>
            <a:normAutofit/>
          </a:bodyPr>
          <a:lstStyle/>
          <a:p>
            <a:r>
              <a:rPr lang="en-US" dirty="0">
                <a:solidFill>
                  <a:schemeClr val="bg1"/>
                </a:solidFill>
              </a:rPr>
              <a:t> </a:t>
            </a:r>
            <a:r>
              <a:rPr lang="en-US" sz="3600" b="1" dirty="0">
                <a:solidFill>
                  <a:schemeClr val="bg1"/>
                </a:solidFill>
              </a:rPr>
              <a:t> Substantial Rehab Test &amp; QREs</a:t>
            </a:r>
          </a:p>
          <a:p>
            <a:endParaRPr lang="en-US" dirty="0">
              <a:solidFill>
                <a:schemeClr val="bg1"/>
              </a:solidFill>
            </a:endParaRPr>
          </a:p>
          <a:p>
            <a:r>
              <a:rPr lang="en-US" dirty="0">
                <a:solidFill>
                  <a:schemeClr val="bg1"/>
                </a:solidFill>
              </a:rPr>
              <a:t>Qualified rehab costs must exceed the greater of $5,000 or the building’s adjusted basis.</a:t>
            </a:r>
          </a:p>
          <a:p>
            <a:endParaRPr lang="en-US" altLang="en-US" dirty="0">
              <a:solidFill>
                <a:schemeClr val="bg1"/>
              </a:solidFill>
              <a:latin typeface="Arial" panose="020B0604020202020204" pitchFamily="34" charset="0"/>
            </a:endParaRPr>
          </a:p>
          <a:p>
            <a:r>
              <a:rPr lang="en-US" altLang="en-US" dirty="0">
                <a:solidFill>
                  <a:schemeClr val="bg1"/>
                </a:solidFill>
                <a:latin typeface="Arial" panose="020B0604020202020204" pitchFamily="34" charset="0"/>
              </a:rPr>
              <a:t>Qualified Rehabilitation Expenditures</a:t>
            </a:r>
          </a:p>
          <a:p>
            <a:pPr lvl="1"/>
            <a:r>
              <a:rPr lang="en-US" altLang="en-US" dirty="0">
                <a:solidFill>
                  <a:schemeClr val="bg1"/>
                </a:solidFill>
                <a:latin typeface="Arial" panose="020B0604020202020204" pitchFamily="34" charset="0"/>
              </a:rPr>
              <a:t>QREs = the expenses that factor into the 20% credit.</a:t>
            </a:r>
          </a:p>
          <a:p>
            <a:pPr lvl="2"/>
            <a:r>
              <a:rPr lang="en-US" altLang="en-US" sz="1800" dirty="0">
                <a:solidFill>
                  <a:schemeClr val="bg1"/>
                </a:solidFill>
                <a:latin typeface="Arial" panose="020B0604020202020204" pitchFamily="34" charset="0"/>
              </a:rPr>
              <a:t>Rehab work on the historic building (roof, repointing, windows, flooring, drywall, HVAC)</a:t>
            </a:r>
          </a:p>
          <a:p>
            <a:pPr lvl="2"/>
            <a:r>
              <a:rPr lang="en-US" altLang="en-US" sz="1800" dirty="0">
                <a:solidFill>
                  <a:schemeClr val="bg1"/>
                </a:solidFill>
                <a:latin typeface="Arial" panose="020B0604020202020204" pitchFamily="34" charset="0"/>
              </a:rPr>
              <a:t>Not eligible = new additions, appliances, landscaping.</a:t>
            </a:r>
            <a:endParaRPr lang="en-US" dirty="0">
              <a:solidFill>
                <a:schemeClr val="bg1"/>
              </a:solidFill>
            </a:endParaRPr>
          </a:p>
          <a:p>
            <a:pPr marL="0" indent="0">
              <a:buNone/>
            </a:pPr>
            <a:endParaRPr lang="en-US" b="1" dirty="0">
              <a:solidFill>
                <a:schemeClr val="bg1"/>
              </a:solidFill>
            </a:endParaRPr>
          </a:p>
        </p:txBody>
      </p:sp>
      <p:pic>
        <p:nvPicPr>
          <p:cNvPr id="2050" name="Picture 2">
            <a:extLst>
              <a:ext uri="{FF2B5EF4-FFF2-40B4-BE49-F238E27FC236}">
                <a16:creationId xmlns:a16="http://schemas.microsoft.com/office/drawing/2014/main" id="{4BA10CF9-220A-B88D-5601-D2DACBBC0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681" y="6050604"/>
            <a:ext cx="4110852" cy="71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067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19590</TotalTime>
  <Words>3307</Words>
  <Application>Microsoft Office PowerPoint</Application>
  <PresentationFormat>Widescreen</PresentationFormat>
  <Paragraphs>436</Paragraphs>
  <Slides>39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Aptos</vt:lpstr>
      <vt:lpstr>Aptos (Body)</vt:lpstr>
      <vt:lpstr>Aptos Display</vt:lpstr>
      <vt:lpstr>Arial</vt:lpstr>
      <vt:lpstr>Office Theme</vt:lpstr>
      <vt:lpstr>Historic Tax Incentives</vt:lpstr>
      <vt:lpstr>Federal Historic Tax Credit</vt:lpstr>
      <vt:lpstr>Federal Historic Tax Credit</vt:lpstr>
      <vt:lpstr>Federal Historic Tax Credit</vt:lpstr>
      <vt:lpstr>Federal Historic Tax Credit</vt:lpstr>
      <vt:lpstr>Federal Historic Tax Credit</vt:lpstr>
      <vt:lpstr>Federal Historic Tax Credit</vt:lpstr>
      <vt:lpstr>Federal Historic Tax Credit</vt:lpstr>
      <vt:lpstr>Federal Historic Tax Credit</vt:lpstr>
      <vt:lpstr>Federal Historic Tax Credit</vt:lpstr>
      <vt:lpstr>Federal Historic Tax Credit</vt:lpstr>
      <vt:lpstr>Federal Historic Tax Credit</vt:lpstr>
      <vt:lpstr>Federal Historic Tax Credit</vt:lpstr>
      <vt:lpstr>Federal Historic Tax Credit</vt:lpstr>
      <vt:lpstr>Federal Historic Tax Credit</vt:lpstr>
      <vt:lpstr>Federal Historic Tax Credit</vt:lpstr>
      <vt:lpstr>Federal Historic Tax Credit</vt:lpstr>
      <vt:lpstr>Federal Historic Tax Credit</vt:lpstr>
      <vt:lpstr>Federal Historic Tax Credit</vt:lpstr>
      <vt:lpstr>Federal Historic Tax Credit</vt:lpstr>
      <vt:lpstr>Federal Historic Tax Credit</vt:lpstr>
      <vt:lpstr>Federal Historic Tax Credit</vt:lpstr>
      <vt:lpstr>Federal Historic Tax Credit</vt:lpstr>
      <vt:lpstr>Federal Historic Tax Credit</vt:lpstr>
      <vt:lpstr>Federal Historic Tax Credit</vt:lpstr>
      <vt:lpstr>Federal Historic Tax Credit</vt:lpstr>
      <vt:lpstr>Federal Historic Tax Credit</vt:lpstr>
      <vt:lpstr>Nebraska Historic Tax Credit</vt:lpstr>
      <vt:lpstr>Nebraska Historic Tax Credit</vt:lpstr>
      <vt:lpstr>Nebraska Historic Tax Credit</vt:lpstr>
      <vt:lpstr>Nebraska Historic Tax Credit</vt:lpstr>
      <vt:lpstr>Nebraska Historic Tax Credit</vt:lpstr>
      <vt:lpstr>Nebraska Historic Tax Credit</vt:lpstr>
      <vt:lpstr>Nebraska Historic Tax Credit</vt:lpstr>
      <vt:lpstr>Valuation Incentive Program</vt:lpstr>
      <vt:lpstr>Valuation Incentive Program</vt:lpstr>
      <vt:lpstr>Valuation Incentive Program</vt:lpstr>
      <vt:lpstr>Valuation Incentive Program</vt:lpstr>
      <vt:lpstr>Valuation Incentive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Usler, Chris</dc:creator>
  <cp:lastModifiedBy>Usler, Chris</cp:lastModifiedBy>
  <cp:revision>33</cp:revision>
  <dcterms:created xsi:type="dcterms:W3CDTF">2025-08-26T18:53:35Z</dcterms:created>
  <dcterms:modified xsi:type="dcterms:W3CDTF">2025-10-02T13:03:30Z</dcterms:modified>
</cp:coreProperties>
</file>