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89" r:id="rId3"/>
    <p:sldId id="286" r:id="rId4"/>
    <p:sldId id="257" r:id="rId5"/>
    <p:sldId id="287" r:id="rId6"/>
    <p:sldId id="288" r:id="rId7"/>
    <p:sldId id="29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5143500" type="screen16x9"/>
  <p:notesSz cx="6858000" cy="9144000"/>
  <p:embeddedFontLst>
    <p:embeddedFont>
      <p:font typeface="Average" panose="020B0604020202020204" charset="0"/>
      <p:regular r:id="rId19"/>
    </p:embeddedFont>
    <p:embeddedFont>
      <p:font typeface="Oswald" panose="00000500000000000000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oKi28O+YZwH9Qpy66tGknD8Qe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347A1-6494-4F0F-BEC5-36B93CB7A77E}" v="16" dt="2025-09-30T14:55:5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, Haylee" userId="0fc9aab8-7927-48c1-9bd9-050427cd41c1" providerId="ADAL" clId="{F5198B24-7C6F-4187-BCC0-0F212EC80BD0}"/>
    <pc:docChg chg="custSel modSld">
      <pc:chgData name="Rose, Haylee" userId="0fc9aab8-7927-48c1-9bd9-050427cd41c1" providerId="ADAL" clId="{F5198B24-7C6F-4187-BCC0-0F212EC80BD0}" dt="2025-08-20T15:48:51.280" v="1139" actId="20577"/>
      <pc:docMkLst>
        <pc:docMk/>
      </pc:docMkLst>
      <pc:sldChg chg="modSp mod">
        <pc:chgData name="Rose, Haylee" userId="0fc9aab8-7927-48c1-9bd9-050427cd41c1" providerId="ADAL" clId="{F5198B24-7C6F-4187-BCC0-0F212EC80BD0}" dt="2025-08-20T15:34:34.785" v="284" actId="27636"/>
        <pc:sldMkLst>
          <pc:docMk/>
          <pc:sldMk cId="0" sldId="273"/>
        </pc:sldMkLst>
      </pc:sldChg>
      <pc:sldChg chg="addSp delSp modSp mod">
        <pc:chgData name="Rose, Haylee" userId="0fc9aab8-7927-48c1-9bd9-050427cd41c1" providerId="ADAL" clId="{F5198B24-7C6F-4187-BCC0-0F212EC80BD0}" dt="2025-08-20T15:38:52.084" v="1003" actId="1076"/>
        <pc:sldMkLst>
          <pc:docMk/>
          <pc:sldMk cId="0" sldId="276"/>
        </pc:sldMkLst>
      </pc:sldChg>
      <pc:sldChg chg="modSp mod">
        <pc:chgData name="Rose, Haylee" userId="0fc9aab8-7927-48c1-9bd9-050427cd41c1" providerId="ADAL" clId="{F5198B24-7C6F-4187-BCC0-0F212EC80BD0}" dt="2025-08-20T15:45:33.171" v="1059" actId="5793"/>
        <pc:sldMkLst>
          <pc:docMk/>
          <pc:sldMk cId="0" sldId="278"/>
        </pc:sldMkLst>
      </pc:sldChg>
      <pc:sldChg chg="modSp mod">
        <pc:chgData name="Rose, Haylee" userId="0fc9aab8-7927-48c1-9bd9-050427cd41c1" providerId="ADAL" clId="{F5198B24-7C6F-4187-BCC0-0F212EC80BD0}" dt="2025-08-20T15:46:42.184" v="1067" actId="20577"/>
        <pc:sldMkLst>
          <pc:docMk/>
          <pc:sldMk cId="0" sldId="280"/>
        </pc:sldMkLst>
      </pc:sldChg>
      <pc:sldChg chg="modSp mod">
        <pc:chgData name="Rose, Haylee" userId="0fc9aab8-7927-48c1-9bd9-050427cd41c1" providerId="ADAL" clId="{F5198B24-7C6F-4187-BCC0-0F212EC80BD0}" dt="2025-08-20T15:48:51.280" v="1139" actId="20577"/>
        <pc:sldMkLst>
          <pc:docMk/>
          <pc:sldMk cId="0" sldId="281"/>
        </pc:sldMkLst>
      </pc:sldChg>
      <pc:sldChg chg="modSp mod">
        <pc:chgData name="Rose, Haylee" userId="0fc9aab8-7927-48c1-9bd9-050427cd41c1" providerId="ADAL" clId="{F5198B24-7C6F-4187-BCC0-0F212EC80BD0}" dt="2025-08-20T15:34:34.771" v="283" actId="27636"/>
        <pc:sldMkLst>
          <pc:docMk/>
          <pc:sldMk cId="0" sldId="285"/>
        </pc:sldMkLst>
      </pc:sldChg>
    </pc:docChg>
  </pc:docChgLst>
  <pc:docChgLst>
    <pc:chgData name="Rose, Haylee" userId="0fc9aab8-7927-48c1-9bd9-050427cd41c1" providerId="ADAL" clId="{59B3D3A2-BE94-462C-9414-6D5B41997C6F}"/>
    <pc:docChg chg="undo custSel addSld delSld modSld sldOrd">
      <pc:chgData name="Rose, Haylee" userId="0fc9aab8-7927-48c1-9bd9-050427cd41c1" providerId="ADAL" clId="{59B3D3A2-BE94-462C-9414-6D5B41997C6F}" dt="2025-08-27T21:16:27.447" v="256" actId="1076"/>
      <pc:docMkLst>
        <pc:docMk/>
      </pc:docMkLst>
      <pc:sldChg chg="addSp delSp modSp mod">
        <pc:chgData name="Rose, Haylee" userId="0fc9aab8-7927-48c1-9bd9-050427cd41c1" providerId="ADAL" clId="{59B3D3A2-BE94-462C-9414-6D5B41997C6F}" dt="2025-08-27T21:16:15.937" v="254" actId="1076"/>
        <pc:sldMkLst>
          <pc:docMk/>
          <pc:sldMk cId="0" sldId="257"/>
        </pc:sldMkLst>
      </pc:sldChg>
      <pc:sldChg chg="ord">
        <pc:chgData name="Rose, Haylee" userId="0fc9aab8-7927-48c1-9bd9-050427cd41c1" providerId="ADAL" clId="{59B3D3A2-BE94-462C-9414-6D5B41997C6F}" dt="2025-08-27T18:54:33.807" v="1"/>
        <pc:sldMkLst>
          <pc:docMk/>
          <pc:sldMk cId="0" sldId="273"/>
        </pc:sldMkLst>
      </pc:sldChg>
      <pc:sldChg chg="modSp mod">
        <pc:chgData name="Rose, Haylee" userId="0fc9aab8-7927-48c1-9bd9-050427cd41c1" providerId="ADAL" clId="{59B3D3A2-BE94-462C-9414-6D5B41997C6F}" dt="2025-08-27T18:56:28.144" v="6" actId="27636"/>
        <pc:sldMkLst>
          <pc:docMk/>
          <pc:sldMk cId="0" sldId="285"/>
        </pc:sldMkLst>
      </pc:sldChg>
      <pc:sldChg chg="addSp modSp mod">
        <pc:chgData name="Rose, Haylee" userId="0fc9aab8-7927-48c1-9bd9-050427cd41c1" providerId="ADAL" clId="{59B3D3A2-BE94-462C-9414-6D5B41997C6F}" dt="2025-08-27T18:57:46.550" v="141"/>
        <pc:sldMkLst>
          <pc:docMk/>
          <pc:sldMk cId="1100816658" sldId="286"/>
        </pc:sldMkLst>
      </pc:sldChg>
      <pc:sldChg chg="add del">
        <pc:chgData name="Rose, Haylee" userId="0fc9aab8-7927-48c1-9bd9-050427cd41c1" providerId="ADAL" clId="{59B3D3A2-BE94-462C-9414-6D5B41997C6F}" dt="2025-08-27T18:56:28.025" v="5"/>
        <pc:sldMkLst>
          <pc:docMk/>
          <pc:sldMk cId="1195289189" sldId="287"/>
        </pc:sldMkLst>
      </pc:sldChg>
      <pc:sldChg chg="addSp modSp add mod">
        <pc:chgData name="Rose, Haylee" userId="0fc9aab8-7927-48c1-9bd9-050427cd41c1" providerId="ADAL" clId="{59B3D3A2-BE94-462C-9414-6D5B41997C6F}" dt="2025-08-27T18:57:42.096" v="140"/>
        <pc:sldMkLst>
          <pc:docMk/>
          <pc:sldMk cId="2040625217" sldId="287"/>
        </pc:sldMkLst>
      </pc:sldChg>
      <pc:sldChg chg="new del">
        <pc:chgData name="Rose, Haylee" userId="0fc9aab8-7927-48c1-9bd9-050427cd41c1" providerId="ADAL" clId="{59B3D3A2-BE94-462C-9414-6D5B41997C6F}" dt="2025-08-27T19:04:47.047" v="143" actId="47"/>
        <pc:sldMkLst>
          <pc:docMk/>
          <pc:sldMk cId="1717067218" sldId="288"/>
        </pc:sldMkLst>
      </pc:sldChg>
      <pc:sldChg chg="modSp new mod ord">
        <pc:chgData name="Rose, Haylee" userId="0fc9aab8-7927-48c1-9bd9-050427cd41c1" providerId="ADAL" clId="{59B3D3A2-BE94-462C-9414-6D5B41997C6F}" dt="2025-08-27T19:05:19.032" v="207" actId="20577"/>
        <pc:sldMkLst>
          <pc:docMk/>
          <pc:sldMk cId="2397125481" sldId="288"/>
        </pc:sldMkLst>
      </pc:sldChg>
      <pc:sldChg chg="addSp modSp new mod modClrScheme chgLayout">
        <pc:chgData name="Rose, Haylee" userId="0fc9aab8-7927-48c1-9bd9-050427cd41c1" providerId="ADAL" clId="{59B3D3A2-BE94-462C-9414-6D5B41997C6F}" dt="2025-08-27T21:16:27.447" v="256" actId="1076"/>
        <pc:sldMkLst>
          <pc:docMk/>
          <pc:sldMk cId="2672370282" sldId="289"/>
        </pc:sldMkLst>
      </pc:sldChg>
    </pc:docChg>
  </pc:docChgLst>
  <pc:docChgLst>
    <pc:chgData name="Rose, Haylee" userId="0fc9aab8-7927-48c1-9bd9-050427cd41c1" providerId="ADAL" clId="{6F2347A1-6494-4F0F-BEC5-36B93CB7A77E}"/>
    <pc:docChg chg="undo custSel addSld delSld modSld">
      <pc:chgData name="Rose, Haylee" userId="0fc9aab8-7927-48c1-9bd9-050427cd41c1" providerId="ADAL" clId="{6F2347A1-6494-4F0F-BEC5-36B93CB7A77E}" dt="2025-09-30T14:59:39.157" v="702" actId="20577"/>
      <pc:docMkLst>
        <pc:docMk/>
      </pc:docMkLst>
      <pc:sldChg chg="delSp modSp mod">
        <pc:chgData name="Rose, Haylee" userId="0fc9aab8-7927-48c1-9bd9-050427cd41c1" providerId="ADAL" clId="{6F2347A1-6494-4F0F-BEC5-36B93CB7A77E}" dt="2025-09-30T14:57:21.999" v="688" actId="20577"/>
        <pc:sldMkLst>
          <pc:docMk/>
          <pc:sldMk cId="0" sldId="257"/>
        </pc:sldMkLst>
        <pc:spChg chg="mod">
          <ac:chgData name="Rose, Haylee" userId="0fc9aab8-7927-48c1-9bd9-050427cd41c1" providerId="ADAL" clId="{6F2347A1-6494-4F0F-BEC5-36B93CB7A77E}" dt="2025-09-30T14:57:21.999" v="688" actId="20577"/>
          <ac:spMkLst>
            <pc:docMk/>
            <pc:sldMk cId="0" sldId="257"/>
            <ac:spMk id="144" creationId="{00000000-0000-0000-0000-000000000000}"/>
          </ac:spMkLst>
        </pc:spChg>
        <pc:picChg chg="mod">
          <ac:chgData name="Rose, Haylee" userId="0fc9aab8-7927-48c1-9bd9-050427cd41c1" providerId="ADAL" clId="{6F2347A1-6494-4F0F-BEC5-36B93CB7A77E}" dt="2025-09-30T14:55:55.143" v="576" actId="1076"/>
          <ac:picMkLst>
            <pc:docMk/>
            <pc:sldMk cId="0" sldId="257"/>
            <ac:picMk id="2052" creationId="{2FF22F79-8362-9BFA-1A1D-5901EC81E6AA}"/>
          </ac:picMkLst>
        </pc:picChg>
      </pc:sldChg>
      <pc:sldChg chg="modSp mod">
        <pc:chgData name="Rose, Haylee" userId="0fc9aab8-7927-48c1-9bd9-050427cd41c1" providerId="ADAL" clId="{6F2347A1-6494-4F0F-BEC5-36B93CB7A77E}" dt="2025-09-26T17:52:10.617" v="350" actId="207"/>
        <pc:sldMkLst>
          <pc:docMk/>
          <pc:sldMk cId="0" sldId="272"/>
        </pc:sldMkLst>
        <pc:spChg chg="mod">
          <ac:chgData name="Rose, Haylee" userId="0fc9aab8-7927-48c1-9bd9-050427cd41c1" providerId="ADAL" clId="{6F2347A1-6494-4F0F-BEC5-36B93CB7A77E}" dt="2025-09-26T17:52:10.617" v="350" actId="207"/>
          <ac:spMkLst>
            <pc:docMk/>
            <pc:sldMk cId="0" sldId="272"/>
            <ac:spMk id="260" creationId="{00000000-0000-0000-0000-000000000000}"/>
          </ac:spMkLst>
        </pc:spChg>
      </pc:sldChg>
      <pc:sldChg chg="del">
        <pc:chgData name="Rose, Haylee" userId="0fc9aab8-7927-48c1-9bd9-050427cd41c1" providerId="ADAL" clId="{6F2347A1-6494-4F0F-BEC5-36B93CB7A77E}" dt="2025-09-22T18:20:32.481" v="0" actId="47"/>
        <pc:sldMkLst>
          <pc:docMk/>
          <pc:sldMk cId="0" sldId="273"/>
        </pc:sldMkLst>
      </pc:sldChg>
      <pc:sldChg chg="delSp modSp mod">
        <pc:chgData name="Rose, Haylee" userId="0fc9aab8-7927-48c1-9bd9-050427cd41c1" providerId="ADAL" clId="{6F2347A1-6494-4F0F-BEC5-36B93CB7A77E}" dt="2025-09-22T19:20:44.632" v="341" actId="478"/>
        <pc:sldMkLst>
          <pc:docMk/>
          <pc:sldMk cId="0" sldId="274"/>
        </pc:sldMkLst>
        <pc:spChg chg="mod">
          <ac:chgData name="Rose, Haylee" userId="0fc9aab8-7927-48c1-9bd9-050427cd41c1" providerId="ADAL" clId="{6F2347A1-6494-4F0F-BEC5-36B93CB7A77E}" dt="2025-09-22T19:14:32.031" v="340" actId="20577"/>
          <ac:spMkLst>
            <pc:docMk/>
            <pc:sldMk cId="0" sldId="274"/>
            <ac:spMk id="275" creationId="{00000000-0000-0000-0000-000000000000}"/>
          </ac:spMkLst>
        </pc:spChg>
        <pc:spChg chg="mod">
          <ac:chgData name="Rose, Haylee" userId="0fc9aab8-7927-48c1-9bd9-050427cd41c1" providerId="ADAL" clId="{6F2347A1-6494-4F0F-BEC5-36B93CB7A77E}" dt="2025-09-22T18:22:22.097" v="86" actId="255"/>
          <ac:spMkLst>
            <pc:docMk/>
            <pc:sldMk cId="0" sldId="274"/>
            <ac:spMk id="276" creationId="{00000000-0000-0000-0000-000000000000}"/>
          </ac:spMkLst>
        </pc:spChg>
      </pc:sldChg>
      <pc:sldChg chg="delSp modSp mod">
        <pc:chgData name="Rose, Haylee" userId="0fc9aab8-7927-48c1-9bd9-050427cd41c1" providerId="ADAL" clId="{6F2347A1-6494-4F0F-BEC5-36B93CB7A77E}" dt="2025-09-30T14:49:32.073" v="447" actId="20577"/>
        <pc:sldMkLst>
          <pc:docMk/>
          <pc:sldMk cId="0" sldId="275"/>
        </pc:sldMkLst>
        <pc:spChg chg="mod">
          <ac:chgData name="Rose, Haylee" userId="0fc9aab8-7927-48c1-9bd9-050427cd41c1" providerId="ADAL" clId="{6F2347A1-6494-4F0F-BEC5-36B93CB7A77E}" dt="2025-09-30T14:49:32.073" v="447" actId="20577"/>
          <ac:spMkLst>
            <pc:docMk/>
            <pc:sldMk cId="0" sldId="275"/>
            <ac:spMk id="285" creationId="{00000000-0000-0000-0000-000000000000}"/>
          </ac:spMkLst>
        </pc:spChg>
      </pc:sldChg>
      <pc:sldChg chg="delSp mod">
        <pc:chgData name="Rose, Haylee" userId="0fc9aab8-7927-48c1-9bd9-050427cd41c1" providerId="ADAL" clId="{6F2347A1-6494-4F0F-BEC5-36B93CB7A77E}" dt="2025-09-22T19:21:01.260" v="345" actId="478"/>
        <pc:sldMkLst>
          <pc:docMk/>
          <pc:sldMk cId="0" sldId="276"/>
        </pc:sldMkLst>
      </pc:sldChg>
      <pc:sldChg chg="delSp modSp mod">
        <pc:chgData name="Rose, Haylee" userId="0fc9aab8-7927-48c1-9bd9-050427cd41c1" providerId="ADAL" clId="{6F2347A1-6494-4F0F-BEC5-36B93CB7A77E}" dt="2025-09-30T14:50:38.290" v="449" actId="20577"/>
        <pc:sldMkLst>
          <pc:docMk/>
          <pc:sldMk cId="0" sldId="277"/>
        </pc:sldMkLst>
        <pc:spChg chg="mod">
          <ac:chgData name="Rose, Haylee" userId="0fc9aab8-7927-48c1-9bd9-050427cd41c1" providerId="ADAL" clId="{6F2347A1-6494-4F0F-BEC5-36B93CB7A77E}" dt="2025-09-30T14:50:38.290" v="449" actId="20577"/>
          <ac:spMkLst>
            <pc:docMk/>
            <pc:sldMk cId="0" sldId="277"/>
            <ac:spMk id="309" creationId="{00000000-0000-0000-0000-000000000000}"/>
          </ac:spMkLst>
        </pc:spChg>
      </pc:sldChg>
      <pc:sldChg chg="delSp mod">
        <pc:chgData name="Rose, Haylee" userId="0fc9aab8-7927-48c1-9bd9-050427cd41c1" providerId="ADAL" clId="{6F2347A1-6494-4F0F-BEC5-36B93CB7A77E}" dt="2025-09-22T19:21:07.064" v="347" actId="478"/>
        <pc:sldMkLst>
          <pc:docMk/>
          <pc:sldMk cId="0" sldId="279"/>
        </pc:sldMkLst>
      </pc:sldChg>
      <pc:sldChg chg="delSp mod">
        <pc:chgData name="Rose, Haylee" userId="0fc9aab8-7927-48c1-9bd9-050427cd41c1" providerId="ADAL" clId="{6F2347A1-6494-4F0F-BEC5-36B93CB7A77E}" dt="2025-09-22T19:21:10.016" v="348" actId="478"/>
        <pc:sldMkLst>
          <pc:docMk/>
          <pc:sldMk cId="0" sldId="280"/>
        </pc:sldMkLst>
      </pc:sldChg>
      <pc:sldChg chg="delSp mod">
        <pc:chgData name="Rose, Haylee" userId="0fc9aab8-7927-48c1-9bd9-050427cd41c1" providerId="ADAL" clId="{6F2347A1-6494-4F0F-BEC5-36B93CB7A77E}" dt="2025-09-22T19:21:13.257" v="349" actId="478"/>
        <pc:sldMkLst>
          <pc:docMk/>
          <pc:sldMk cId="0" sldId="281"/>
        </pc:sldMkLst>
      </pc:sldChg>
      <pc:sldChg chg="addSp modSp mod">
        <pc:chgData name="Rose, Haylee" userId="0fc9aab8-7927-48c1-9bd9-050427cd41c1" providerId="ADAL" clId="{6F2347A1-6494-4F0F-BEC5-36B93CB7A77E}" dt="2025-09-29T15:22:11.737" v="377" actId="1076"/>
        <pc:sldMkLst>
          <pc:docMk/>
          <pc:sldMk cId="0" sldId="282"/>
        </pc:sldMkLst>
        <pc:spChg chg="add mod ord">
          <ac:chgData name="Rose, Haylee" userId="0fc9aab8-7927-48c1-9bd9-050427cd41c1" providerId="ADAL" clId="{6F2347A1-6494-4F0F-BEC5-36B93CB7A77E}" dt="2025-09-29T15:21:56.553" v="370" actId="1076"/>
          <ac:spMkLst>
            <pc:docMk/>
            <pc:sldMk cId="0" sldId="282"/>
            <ac:spMk id="4" creationId="{901C334E-0ECE-02F4-0557-97A242C77736}"/>
          </ac:spMkLst>
        </pc:spChg>
        <pc:picChg chg="add mod modCrop">
          <ac:chgData name="Rose, Haylee" userId="0fc9aab8-7927-48c1-9bd9-050427cd41c1" providerId="ADAL" clId="{6F2347A1-6494-4F0F-BEC5-36B93CB7A77E}" dt="2025-09-29T15:22:11.737" v="377" actId="1076"/>
          <ac:picMkLst>
            <pc:docMk/>
            <pc:sldMk cId="0" sldId="282"/>
            <ac:picMk id="3" creationId="{70E53706-57FB-AC65-6A9A-6BD4B71EA445}"/>
          </ac:picMkLst>
        </pc:picChg>
      </pc:sldChg>
      <pc:sldChg chg="del">
        <pc:chgData name="Rose, Haylee" userId="0fc9aab8-7927-48c1-9bd9-050427cd41c1" providerId="ADAL" clId="{6F2347A1-6494-4F0F-BEC5-36B93CB7A77E}" dt="2025-09-22T18:49:04.215" v="186" actId="47"/>
        <pc:sldMkLst>
          <pc:docMk/>
          <pc:sldMk cId="0" sldId="285"/>
        </pc:sldMkLst>
      </pc:sldChg>
      <pc:sldChg chg="addSp delSp modSp mod modClrScheme chgLayout">
        <pc:chgData name="Rose, Haylee" userId="0fc9aab8-7927-48c1-9bd9-050427cd41c1" providerId="ADAL" clId="{6F2347A1-6494-4F0F-BEC5-36B93CB7A77E}" dt="2025-09-22T18:48:45.964" v="185" actId="207"/>
        <pc:sldMkLst>
          <pc:docMk/>
          <pc:sldMk cId="2397125481" sldId="288"/>
        </pc:sldMkLst>
        <pc:spChg chg="mod">
          <ac:chgData name="Rose, Haylee" userId="0fc9aab8-7927-48c1-9bd9-050427cd41c1" providerId="ADAL" clId="{6F2347A1-6494-4F0F-BEC5-36B93CB7A77E}" dt="2025-09-22T18:26:54.419" v="90" actId="26606"/>
          <ac:spMkLst>
            <pc:docMk/>
            <pc:sldMk cId="2397125481" sldId="288"/>
            <ac:spMk id="2" creationId="{9DC6609F-36CF-C082-2D91-E2EA7D27FB5C}"/>
          </ac:spMkLst>
        </pc:spChg>
        <pc:spChg chg="add mod">
          <ac:chgData name="Rose, Haylee" userId="0fc9aab8-7927-48c1-9bd9-050427cd41c1" providerId="ADAL" clId="{6F2347A1-6494-4F0F-BEC5-36B93CB7A77E}" dt="2025-09-22T18:48:34.350" v="183" actId="207"/>
          <ac:spMkLst>
            <pc:docMk/>
            <pc:sldMk cId="2397125481" sldId="288"/>
            <ac:spMk id="4" creationId="{2148F57B-F857-E514-12C6-08C98A83DADA}"/>
          </ac:spMkLst>
        </pc:spChg>
        <pc:spChg chg="add mod">
          <ac:chgData name="Rose, Haylee" userId="0fc9aab8-7927-48c1-9bd9-050427cd41c1" providerId="ADAL" clId="{6F2347A1-6494-4F0F-BEC5-36B93CB7A77E}" dt="2025-09-22T18:48:45.964" v="185" actId="207"/>
          <ac:spMkLst>
            <pc:docMk/>
            <pc:sldMk cId="2397125481" sldId="288"/>
            <ac:spMk id="5" creationId="{B233356D-A307-4A9F-2157-96185A49E422}"/>
          </ac:spMkLst>
        </pc:spChg>
        <pc:picChg chg="add mod">
          <ac:chgData name="Rose, Haylee" userId="0fc9aab8-7927-48c1-9bd9-050427cd41c1" providerId="ADAL" clId="{6F2347A1-6494-4F0F-BEC5-36B93CB7A77E}" dt="2025-09-22T18:26:54.419" v="90" actId="26606"/>
          <ac:picMkLst>
            <pc:docMk/>
            <pc:sldMk cId="2397125481" sldId="288"/>
            <ac:picMk id="1026" creationId="{C9004BF6-E020-A906-A072-665AAB499D04}"/>
          </ac:picMkLst>
        </pc:picChg>
        <pc:picChg chg="add mod">
          <ac:chgData name="Rose, Haylee" userId="0fc9aab8-7927-48c1-9bd9-050427cd41c1" providerId="ADAL" clId="{6F2347A1-6494-4F0F-BEC5-36B93CB7A77E}" dt="2025-09-22T18:26:54.419" v="90" actId="26606"/>
          <ac:picMkLst>
            <pc:docMk/>
            <pc:sldMk cId="2397125481" sldId="288"/>
            <ac:picMk id="1028" creationId="{AD33D8F1-227A-7E0E-CF25-96D6F9800E35}"/>
          </ac:picMkLst>
        </pc:picChg>
      </pc:sldChg>
      <pc:sldChg chg="addSp modSp mod">
        <pc:chgData name="Rose, Haylee" userId="0fc9aab8-7927-48c1-9bd9-050427cd41c1" providerId="ADAL" clId="{6F2347A1-6494-4F0F-BEC5-36B93CB7A77E}" dt="2025-09-30T14:59:39.157" v="702" actId="20577"/>
        <pc:sldMkLst>
          <pc:docMk/>
          <pc:sldMk cId="2672370282" sldId="289"/>
        </pc:sldMkLst>
        <pc:spChg chg="mod">
          <ac:chgData name="Rose, Haylee" userId="0fc9aab8-7927-48c1-9bd9-050427cd41c1" providerId="ADAL" clId="{6F2347A1-6494-4F0F-BEC5-36B93CB7A77E}" dt="2025-09-22T18:20:51.285" v="6" actId="1076"/>
          <ac:spMkLst>
            <pc:docMk/>
            <pc:sldMk cId="2672370282" sldId="289"/>
            <ac:spMk id="2" creationId="{948F38E1-56BB-BD91-AB02-ECBEC3BB097B}"/>
          </ac:spMkLst>
        </pc:spChg>
        <pc:spChg chg="mod">
          <ac:chgData name="Rose, Haylee" userId="0fc9aab8-7927-48c1-9bd9-050427cd41c1" providerId="ADAL" clId="{6F2347A1-6494-4F0F-BEC5-36B93CB7A77E}" dt="2025-09-30T14:59:39.157" v="702" actId="20577"/>
          <ac:spMkLst>
            <pc:docMk/>
            <pc:sldMk cId="2672370282" sldId="289"/>
            <ac:spMk id="3" creationId="{DD0BEB54-51C0-CC5C-B2CC-AF00705BE855}"/>
          </ac:spMkLst>
        </pc:spChg>
        <pc:picChg chg="add mod">
          <ac:chgData name="Rose, Haylee" userId="0fc9aab8-7927-48c1-9bd9-050427cd41c1" providerId="ADAL" clId="{6F2347A1-6494-4F0F-BEC5-36B93CB7A77E}" dt="2025-09-22T18:20:35.134" v="1"/>
          <ac:picMkLst>
            <pc:docMk/>
            <pc:sldMk cId="2672370282" sldId="289"/>
            <ac:picMk id="5" creationId="{869CD4AC-43FC-4904-5802-9B4F75FE70BA}"/>
          </ac:picMkLst>
        </pc:picChg>
      </pc:sldChg>
      <pc:sldChg chg="new del">
        <pc:chgData name="Rose, Haylee" userId="0fc9aab8-7927-48c1-9bd9-050427cd41c1" providerId="ADAL" clId="{6F2347A1-6494-4F0F-BEC5-36B93CB7A77E}" dt="2025-09-22T18:46:24.628" v="92" actId="47"/>
        <pc:sldMkLst>
          <pc:docMk/>
          <pc:sldMk cId="1427083999" sldId="290"/>
        </pc:sldMkLst>
      </pc:sldChg>
      <pc:sldChg chg="addSp delSp modSp add mod">
        <pc:chgData name="Rose, Haylee" userId="0fc9aab8-7927-48c1-9bd9-050427cd41c1" providerId="ADAL" clId="{6F2347A1-6494-4F0F-BEC5-36B93CB7A77E}" dt="2025-09-22T18:58:06.282" v="329" actId="114"/>
        <pc:sldMkLst>
          <pc:docMk/>
          <pc:sldMk cId="2296183609" sldId="290"/>
        </pc:sldMkLst>
        <pc:spChg chg="mod">
          <ac:chgData name="Rose, Haylee" userId="0fc9aab8-7927-48c1-9bd9-050427cd41c1" providerId="ADAL" clId="{6F2347A1-6494-4F0F-BEC5-36B93CB7A77E}" dt="2025-09-22T18:55:25.548" v="246" actId="20577"/>
          <ac:spMkLst>
            <pc:docMk/>
            <pc:sldMk cId="2296183609" sldId="290"/>
            <ac:spMk id="2" creationId="{FB60602F-747F-4A03-E4AF-38C71223194E}"/>
          </ac:spMkLst>
        </pc:spChg>
        <pc:spChg chg="add mod ord">
          <ac:chgData name="Rose, Haylee" userId="0fc9aab8-7927-48c1-9bd9-050427cd41c1" providerId="ADAL" clId="{6F2347A1-6494-4F0F-BEC5-36B93CB7A77E}" dt="2025-09-22T18:58:06.282" v="329" actId="114"/>
          <ac:spMkLst>
            <pc:docMk/>
            <pc:sldMk cId="2296183609" sldId="290"/>
            <ac:spMk id="3" creationId="{370B0372-56DC-769A-E5A2-220BF670F9E7}"/>
          </ac:spMkLst>
        </pc:spChg>
        <pc:spChg chg="add mod">
          <ac:chgData name="Rose, Haylee" userId="0fc9aab8-7927-48c1-9bd9-050427cd41c1" providerId="ADAL" clId="{6F2347A1-6494-4F0F-BEC5-36B93CB7A77E}" dt="2025-09-22T18:56:09.743" v="317" actId="20577"/>
          <ac:spMkLst>
            <pc:docMk/>
            <pc:sldMk cId="2296183609" sldId="290"/>
            <ac:spMk id="6" creationId="{D74CF94D-AABF-36AF-587D-C40795FD6B6A}"/>
          </ac:spMkLst>
        </pc:spChg>
        <pc:picChg chg="add mod">
          <ac:chgData name="Rose, Haylee" userId="0fc9aab8-7927-48c1-9bd9-050427cd41c1" providerId="ADAL" clId="{6F2347A1-6494-4F0F-BEC5-36B93CB7A77E}" dt="2025-09-22T18:54:48.044" v="209" actId="26606"/>
          <ac:picMkLst>
            <pc:docMk/>
            <pc:sldMk cId="2296183609" sldId="290"/>
            <ac:picMk id="2050" creationId="{49EFCB9D-801C-A175-3A42-3B10DC81491D}"/>
          </ac:picMkLst>
        </pc:picChg>
      </pc:sldChg>
    </pc:docChg>
  </pc:docChgLst>
  <pc:docChgLst>
    <pc:chgData name="Rose, Haylee" userId="0fc9aab8-7927-48c1-9bd9-050427cd41c1" providerId="ADAL" clId="{9A73D7AC-34DD-4A94-AA0F-CFD8AD5C788C}"/>
    <pc:docChg chg="custSel addSld delSld modSld sldOrd delMainMaster">
      <pc:chgData name="Rose, Haylee" userId="0fc9aab8-7927-48c1-9bd9-050427cd41c1" providerId="ADAL" clId="{9A73D7AC-34DD-4A94-AA0F-CFD8AD5C788C}" dt="2025-08-04T21:10:15.637" v="89" actId="403"/>
      <pc:docMkLst>
        <pc:docMk/>
      </pc:docMkLst>
      <pc:sldChg chg="modSp del mod">
        <pc:chgData name="Rose, Haylee" userId="0fc9aab8-7927-48c1-9bd9-050427cd41c1" providerId="ADAL" clId="{9A73D7AC-34DD-4A94-AA0F-CFD8AD5C788C}" dt="2025-08-04T21:08:50.064" v="23" actId="47"/>
        <pc:sldMkLst>
          <pc:docMk/>
          <pc:sldMk cId="0" sldId="256"/>
        </pc:sldMkLst>
      </pc:sldChg>
      <pc:sldChg chg="del">
        <pc:chgData name="Rose, Haylee" userId="0fc9aab8-7927-48c1-9bd9-050427cd41c1" providerId="ADAL" clId="{9A73D7AC-34DD-4A94-AA0F-CFD8AD5C788C}" dt="2025-08-04T21:08:40.140" v="9" actId="47"/>
        <pc:sldMkLst>
          <pc:docMk/>
          <pc:sldMk cId="0" sldId="258"/>
        </pc:sldMkLst>
      </pc:sldChg>
      <pc:sldChg chg="del">
        <pc:chgData name="Rose, Haylee" userId="0fc9aab8-7927-48c1-9bd9-050427cd41c1" providerId="ADAL" clId="{9A73D7AC-34DD-4A94-AA0F-CFD8AD5C788C}" dt="2025-08-04T21:08:40.904" v="10" actId="47"/>
        <pc:sldMkLst>
          <pc:docMk/>
          <pc:sldMk cId="0" sldId="259"/>
        </pc:sldMkLst>
      </pc:sldChg>
      <pc:sldChg chg="del">
        <pc:chgData name="Rose, Haylee" userId="0fc9aab8-7927-48c1-9bd9-050427cd41c1" providerId="ADAL" clId="{9A73D7AC-34DD-4A94-AA0F-CFD8AD5C788C}" dt="2025-08-04T21:08:41.541" v="11" actId="47"/>
        <pc:sldMkLst>
          <pc:docMk/>
          <pc:sldMk cId="0" sldId="260"/>
        </pc:sldMkLst>
      </pc:sldChg>
      <pc:sldChg chg="del">
        <pc:chgData name="Rose, Haylee" userId="0fc9aab8-7927-48c1-9bd9-050427cd41c1" providerId="ADAL" clId="{9A73D7AC-34DD-4A94-AA0F-CFD8AD5C788C}" dt="2025-08-04T21:08:42.088" v="12" actId="47"/>
        <pc:sldMkLst>
          <pc:docMk/>
          <pc:sldMk cId="0" sldId="261"/>
        </pc:sldMkLst>
      </pc:sldChg>
      <pc:sldChg chg="del">
        <pc:chgData name="Rose, Haylee" userId="0fc9aab8-7927-48c1-9bd9-050427cd41c1" providerId="ADAL" clId="{9A73D7AC-34DD-4A94-AA0F-CFD8AD5C788C}" dt="2025-08-04T21:08:42.536" v="13" actId="47"/>
        <pc:sldMkLst>
          <pc:docMk/>
          <pc:sldMk cId="0" sldId="262"/>
        </pc:sldMkLst>
      </pc:sldChg>
      <pc:sldChg chg="del">
        <pc:chgData name="Rose, Haylee" userId="0fc9aab8-7927-48c1-9bd9-050427cd41c1" providerId="ADAL" clId="{9A73D7AC-34DD-4A94-AA0F-CFD8AD5C788C}" dt="2025-08-04T21:08:42.913" v="14" actId="47"/>
        <pc:sldMkLst>
          <pc:docMk/>
          <pc:sldMk cId="0" sldId="263"/>
        </pc:sldMkLst>
      </pc:sldChg>
      <pc:sldChg chg="del">
        <pc:chgData name="Rose, Haylee" userId="0fc9aab8-7927-48c1-9bd9-050427cd41c1" providerId="ADAL" clId="{9A73D7AC-34DD-4A94-AA0F-CFD8AD5C788C}" dt="2025-08-04T21:08:43.289" v="15" actId="47"/>
        <pc:sldMkLst>
          <pc:docMk/>
          <pc:sldMk cId="0" sldId="264"/>
        </pc:sldMkLst>
      </pc:sldChg>
      <pc:sldChg chg="del">
        <pc:chgData name="Rose, Haylee" userId="0fc9aab8-7927-48c1-9bd9-050427cd41c1" providerId="ADAL" clId="{9A73D7AC-34DD-4A94-AA0F-CFD8AD5C788C}" dt="2025-08-04T21:08:43.660" v="16" actId="47"/>
        <pc:sldMkLst>
          <pc:docMk/>
          <pc:sldMk cId="0" sldId="265"/>
        </pc:sldMkLst>
      </pc:sldChg>
      <pc:sldChg chg="del">
        <pc:chgData name="Rose, Haylee" userId="0fc9aab8-7927-48c1-9bd9-050427cd41c1" providerId="ADAL" clId="{9A73D7AC-34DD-4A94-AA0F-CFD8AD5C788C}" dt="2025-08-04T21:08:44.038" v="17" actId="47"/>
        <pc:sldMkLst>
          <pc:docMk/>
          <pc:sldMk cId="0" sldId="266"/>
        </pc:sldMkLst>
      </pc:sldChg>
      <pc:sldChg chg="del">
        <pc:chgData name="Rose, Haylee" userId="0fc9aab8-7927-48c1-9bd9-050427cd41c1" providerId="ADAL" clId="{9A73D7AC-34DD-4A94-AA0F-CFD8AD5C788C}" dt="2025-08-04T21:08:44.440" v="18" actId="47"/>
        <pc:sldMkLst>
          <pc:docMk/>
          <pc:sldMk cId="0" sldId="267"/>
        </pc:sldMkLst>
      </pc:sldChg>
      <pc:sldChg chg="del">
        <pc:chgData name="Rose, Haylee" userId="0fc9aab8-7927-48c1-9bd9-050427cd41c1" providerId="ADAL" clId="{9A73D7AC-34DD-4A94-AA0F-CFD8AD5C788C}" dt="2025-08-04T21:08:44.770" v="19" actId="47"/>
        <pc:sldMkLst>
          <pc:docMk/>
          <pc:sldMk cId="0" sldId="268"/>
        </pc:sldMkLst>
      </pc:sldChg>
      <pc:sldChg chg="del">
        <pc:chgData name="Rose, Haylee" userId="0fc9aab8-7927-48c1-9bd9-050427cd41c1" providerId="ADAL" clId="{9A73D7AC-34DD-4A94-AA0F-CFD8AD5C788C}" dt="2025-08-04T21:08:45.188" v="20" actId="47"/>
        <pc:sldMkLst>
          <pc:docMk/>
          <pc:sldMk cId="0" sldId="269"/>
        </pc:sldMkLst>
      </pc:sldChg>
      <pc:sldChg chg="del">
        <pc:chgData name="Rose, Haylee" userId="0fc9aab8-7927-48c1-9bd9-050427cd41c1" providerId="ADAL" clId="{9A73D7AC-34DD-4A94-AA0F-CFD8AD5C788C}" dt="2025-08-04T21:08:45.646" v="21" actId="47"/>
        <pc:sldMkLst>
          <pc:docMk/>
          <pc:sldMk cId="0" sldId="270"/>
        </pc:sldMkLst>
      </pc:sldChg>
      <pc:sldChg chg="del">
        <pc:chgData name="Rose, Haylee" userId="0fc9aab8-7927-48c1-9bd9-050427cd41c1" providerId="ADAL" clId="{9A73D7AC-34DD-4A94-AA0F-CFD8AD5C788C}" dt="2025-08-04T21:08:46.544" v="22" actId="47"/>
        <pc:sldMkLst>
          <pc:docMk/>
          <pc:sldMk cId="0" sldId="271"/>
        </pc:sldMkLst>
      </pc:sldChg>
      <pc:sldChg chg="ord modNotes">
        <pc:chgData name="Rose, Haylee" userId="0fc9aab8-7927-48c1-9bd9-050427cd41c1" providerId="ADAL" clId="{9A73D7AC-34DD-4A94-AA0F-CFD8AD5C788C}" dt="2025-08-04T21:08:51.547" v="25"/>
        <pc:sldMkLst>
          <pc:docMk/>
          <pc:sldMk cId="0" sldId="272"/>
        </pc:sldMkLst>
      </pc:sldChg>
      <pc:sldChg chg="modSp mod">
        <pc:chgData name="Rose, Haylee" userId="0fc9aab8-7927-48c1-9bd9-050427cd41c1" providerId="ADAL" clId="{9A73D7AC-34DD-4A94-AA0F-CFD8AD5C788C}" dt="2025-07-30T14:58:44.152" v="6" actId="1076"/>
        <pc:sldMkLst>
          <pc:docMk/>
          <pc:sldMk cId="0" sldId="276"/>
        </pc:sldMkLst>
      </pc:sldChg>
      <pc:sldChg chg="del">
        <pc:chgData name="Rose, Haylee" userId="0fc9aab8-7927-48c1-9bd9-050427cd41c1" providerId="ADAL" clId="{9A73D7AC-34DD-4A94-AA0F-CFD8AD5C788C}" dt="2025-07-30T14:58:53.906" v="7" actId="47"/>
        <pc:sldMkLst>
          <pc:docMk/>
          <pc:sldMk cId="0" sldId="283"/>
        </pc:sldMkLst>
      </pc:sldChg>
      <pc:sldChg chg="del">
        <pc:chgData name="Rose, Haylee" userId="0fc9aab8-7927-48c1-9bd9-050427cd41c1" providerId="ADAL" clId="{9A73D7AC-34DD-4A94-AA0F-CFD8AD5C788C}" dt="2025-07-30T14:58:54.807" v="8" actId="47"/>
        <pc:sldMkLst>
          <pc:docMk/>
          <pc:sldMk cId="0" sldId="284"/>
        </pc:sldMkLst>
      </pc:sldChg>
      <pc:sldChg chg="modSp new mod modClrScheme chgLayout">
        <pc:chgData name="Rose, Haylee" userId="0fc9aab8-7927-48c1-9bd9-050427cd41c1" providerId="ADAL" clId="{9A73D7AC-34DD-4A94-AA0F-CFD8AD5C788C}" dt="2025-08-04T21:10:15.637" v="89" actId="403"/>
        <pc:sldMkLst>
          <pc:docMk/>
          <pc:sldMk cId="1100816658" sldId="286"/>
        </pc:sldMkLst>
      </pc:sldChg>
      <pc:sldMasterChg chg="del delSldLayout">
        <pc:chgData name="Rose, Haylee" userId="0fc9aab8-7927-48c1-9bd9-050427cd41c1" providerId="ADAL" clId="{9A73D7AC-34DD-4A94-AA0F-CFD8AD5C788C}" dt="2025-08-04T21:08:46.544" v="22" actId="47"/>
        <pc:sldMasterMkLst>
          <pc:docMk/>
          <pc:sldMasterMk cId="0" sldId="2147483660"/>
        </pc:sldMasterMkLst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Rose, Haylee" userId="0fc9aab8-7927-48c1-9bd9-050427cd41c1" providerId="ADAL" clId="{9A73D7AC-34DD-4A94-AA0F-CFD8AD5C788C}" dt="2025-08-04T21:08:40.904" v="10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Rose, Haylee" userId="0fc9aab8-7927-48c1-9bd9-050427cd41c1" providerId="ADAL" clId="{9A73D7AC-34DD-4A94-AA0F-CFD8AD5C788C}" dt="2025-08-04T21:08:45.646" v="21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Rose, Haylee" userId="0fc9aab8-7927-48c1-9bd9-050427cd41c1" providerId="ADAL" clId="{9A73D7AC-34DD-4A94-AA0F-CFD8AD5C788C}" dt="2025-08-04T21:08:46.544" v="22" actId="47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b887846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b887846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Talk a bit on Phase I, II, and III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b2896c9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6b2896c9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ae31402b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36ae31402b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5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5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5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2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b88784681_0_0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106: Review and Compliance</a:t>
            </a:r>
            <a:endParaRPr/>
          </a:p>
        </p:txBody>
      </p:sp>
      <p:sp>
        <p:nvSpPr>
          <p:cNvPr id="260" name="Google Shape;260;g36b88784681_0_0"/>
          <p:cNvSpPr txBox="1">
            <a:spLocks noGrp="1"/>
          </p:cNvSpPr>
          <p:nvPr>
            <p:ph type="subTitle" idx="1"/>
          </p:nvPr>
        </p:nvSpPr>
        <p:spPr>
          <a:xfrm>
            <a:off x="671250" y="3174874"/>
            <a:ext cx="78015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C9A37"/>
                </a:solidFill>
              </a:rPr>
              <a:t>Haylee Rose</a:t>
            </a:r>
            <a:endParaRPr dirty="0">
              <a:solidFill>
                <a:srgbClr val="EC9A3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C9A37"/>
                </a:solidFill>
              </a:rPr>
              <a:t>Standing Structures Review and Compliance Coordinator </a:t>
            </a:r>
            <a:endParaRPr dirty="0">
              <a:solidFill>
                <a:srgbClr val="EC9A3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C9A37"/>
                </a:solidFill>
              </a:rPr>
              <a:t>Nebraska State Historic Preservation Office </a:t>
            </a:r>
            <a:endParaRPr dirty="0">
              <a:solidFill>
                <a:srgbClr val="EC9A3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C9A37"/>
                </a:solidFill>
              </a:rPr>
              <a:t>Haylee.Rose@Nebraska.gov</a:t>
            </a:r>
            <a:endParaRPr dirty="0">
              <a:solidFill>
                <a:srgbClr val="EC9A3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261" name="Google Shape;261;g36b88784681_0_0"/>
          <p:cNvPicPr preferRelativeResize="0"/>
          <p:nvPr/>
        </p:nvPicPr>
        <p:blipFill rotWithShape="1">
          <a:blip r:embed="rId3">
            <a:alphaModFix/>
          </a:blip>
          <a:srcRect l="7144" t="12214" r="79405" b="12062"/>
          <a:stretch/>
        </p:blipFill>
        <p:spPr>
          <a:xfrm>
            <a:off x="0" y="4404225"/>
            <a:ext cx="754998" cy="7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title"/>
          </p:nvPr>
        </p:nvSpPr>
        <p:spPr>
          <a:xfrm>
            <a:off x="311700" y="2516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 dirty="0"/>
              <a:t>What Do We Consider in the Review Process? </a:t>
            </a:r>
            <a:endParaRPr sz="3600" dirty="0"/>
          </a:p>
        </p:txBody>
      </p:sp>
      <p:sp>
        <p:nvSpPr>
          <p:cNvPr id="295" name="Google Shape;295;p12"/>
          <p:cNvSpPr txBox="1">
            <a:spLocks noGrp="1"/>
          </p:cNvSpPr>
          <p:nvPr>
            <p:ph type="body" idx="1"/>
          </p:nvPr>
        </p:nvSpPr>
        <p:spPr>
          <a:xfrm>
            <a:off x="744950" y="1032234"/>
            <a:ext cx="3999900" cy="372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 b="1" dirty="0">
                <a:solidFill>
                  <a:schemeClr val="lt2"/>
                </a:solidFill>
              </a:rPr>
              <a:t>For all types of projects:</a:t>
            </a:r>
            <a:endParaRPr sz="1300" dirty="0">
              <a:solidFill>
                <a:schemeClr val="lt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What type of resource is it?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Is it in an existing historic district or eligible one?</a:t>
            </a:r>
            <a:endParaRPr dirty="0">
              <a:solidFill>
                <a:schemeClr val="lt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Is it already listed on the National Register of Historic Places?</a:t>
            </a:r>
            <a:endParaRPr dirty="0">
              <a:solidFill>
                <a:schemeClr val="lt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Has the area been surveyed before with a National Register determination previously made?</a:t>
            </a:r>
            <a:endParaRPr dirty="0">
              <a:solidFill>
                <a:schemeClr val="lt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Does the building or site still retain its historic integrity? 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How will the proposed undertaking affect the qualities that qualify it for listing on the National Register?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3">
            <a:alphaModFix/>
          </a:blip>
          <a:srcRect l="7145" t="12214" r="79405" b="12062"/>
          <a:stretch/>
        </p:blipFill>
        <p:spPr>
          <a:xfrm>
            <a:off x="0" y="4413625"/>
            <a:ext cx="754998" cy="7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07;p14">
            <a:extLst>
              <a:ext uri="{FF2B5EF4-FFF2-40B4-BE49-F238E27FC236}">
                <a16:creationId xmlns:a16="http://schemas.microsoft.com/office/drawing/2014/main" id="{DD3378A5-3DAC-60EF-B7CC-2A7F1FEEC9EA}"/>
              </a:ext>
            </a:extLst>
          </p:cNvPr>
          <p:cNvSpPr/>
          <p:nvPr/>
        </p:nvSpPr>
        <p:spPr>
          <a:xfrm>
            <a:off x="5205850" y="1128376"/>
            <a:ext cx="3193200" cy="3534900"/>
          </a:xfrm>
          <a:prstGeom prst="rect">
            <a:avLst/>
          </a:prstGeom>
          <a:solidFill>
            <a:srgbClr val="E59D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59D4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C9936-1F89-0A86-BD92-DA4B61B9FC4C}"/>
              </a:ext>
            </a:extLst>
          </p:cNvPr>
          <p:cNvSpPr txBox="1"/>
          <p:nvPr/>
        </p:nvSpPr>
        <p:spPr>
          <a:xfrm>
            <a:off x="5302695" y="1128376"/>
            <a:ext cx="2999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verage" panose="020B0604020202020204" charset="0"/>
              </a:rPr>
              <a:t>What makes a property significant enough to be on the National Register? </a:t>
            </a:r>
          </a:p>
          <a:p>
            <a:endParaRPr lang="en-US" dirty="0">
              <a:solidFill>
                <a:schemeClr val="tx1"/>
              </a:solidFill>
              <a:latin typeface="Average" panose="020B0604020202020204" charset="0"/>
            </a:endParaRPr>
          </a:p>
          <a:p>
            <a:r>
              <a:rPr lang="en-US" i="1" u="sng" dirty="0">
                <a:solidFill>
                  <a:schemeClr val="tx1"/>
                </a:solidFill>
                <a:latin typeface="Average" panose="020B0604020202020204" charset="0"/>
              </a:rPr>
              <a:t>Criterion A</a:t>
            </a:r>
            <a:r>
              <a:rPr lang="en-US" dirty="0">
                <a:solidFill>
                  <a:schemeClr val="tx1"/>
                </a:solidFill>
                <a:latin typeface="Average" panose="020B0604020202020204" charset="0"/>
              </a:rPr>
              <a:t>: Association with significant events or patterns of events</a:t>
            </a:r>
          </a:p>
          <a:p>
            <a:endParaRPr lang="en-US" dirty="0">
              <a:solidFill>
                <a:schemeClr val="tx1"/>
              </a:solidFill>
              <a:latin typeface="Average" panose="020B0604020202020204" charset="0"/>
            </a:endParaRPr>
          </a:p>
          <a:p>
            <a:r>
              <a:rPr lang="en-US" i="1" u="sng" dirty="0">
                <a:solidFill>
                  <a:schemeClr val="tx1"/>
                </a:solidFill>
                <a:latin typeface="Average" panose="020B0604020202020204" charset="0"/>
              </a:rPr>
              <a:t>Criterion B</a:t>
            </a:r>
            <a:r>
              <a:rPr lang="en-US" dirty="0">
                <a:solidFill>
                  <a:schemeClr val="tx1"/>
                </a:solidFill>
                <a:latin typeface="Average" panose="020B0604020202020204" charset="0"/>
              </a:rPr>
              <a:t>: Association with the lives of persons significant to our past</a:t>
            </a:r>
          </a:p>
          <a:p>
            <a:endParaRPr lang="en-US" dirty="0">
              <a:solidFill>
                <a:schemeClr val="tx1"/>
              </a:solidFill>
              <a:latin typeface="Average" panose="020B0604020202020204" charset="0"/>
            </a:endParaRPr>
          </a:p>
          <a:p>
            <a:r>
              <a:rPr lang="en-US" i="1" u="sng" dirty="0">
                <a:solidFill>
                  <a:schemeClr val="tx1"/>
                </a:solidFill>
                <a:latin typeface="Average" panose="020B0604020202020204" charset="0"/>
              </a:rPr>
              <a:t>Criterion C</a:t>
            </a:r>
            <a:r>
              <a:rPr lang="en-US" dirty="0">
                <a:solidFill>
                  <a:schemeClr val="tx1"/>
                </a:solidFill>
                <a:latin typeface="Average" panose="020B0604020202020204" charset="0"/>
              </a:rPr>
              <a:t>: Architectural significance </a:t>
            </a:r>
          </a:p>
          <a:p>
            <a:endParaRPr lang="en-US" dirty="0">
              <a:solidFill>
                <a:schemeClr val="tx1"/>
              </a:solidFill>
              <a:latin typeface="Average" panose="020B0604020202020204" charset="0"/>
            </a:endParaRPr>
          </a:p>
          <a:p>
            <a:r>
              <a:rPr lang="en-US" i="1" u="sng" dirty="0">
                <a:solidFill>
                  <a:schemeClr val="tx1"/>
                </a:solidFill>
                <a:latin typeface="Average" panose="020B0604020202020204" charset="0"/>
              </a:rPr>
              <a:t>Criterion D</a:t>
            </a:r>
            <a:r>
              <a:rPr lang="en-US" dirty="0">
                <a:solidFill>
                  <a:schemeClr val="tx1"/>
                </a:solidFill>
                <a:latin typeface="Average" panose="020B0604020202020204" charset="0"/>
              </a:rPr>
              <a:t>: Ability to yield future information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/>
          <p:nvPr/>
        </p:nvSpPr>
        <p:spPr>
          <a:xfrm>
            <a:off x="5434450" y="1356950"/>
            <a:ext cx="3193200" cy="3534900"/>
          </a:xfrm>
          <a:prstGeom prst="rect">
            <a:avLst/>
          </a:prstGeom>
          <a:solidFill>
            <a:srgbClr val="E59D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59D4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8" name="Google Shape;30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Assessment of Effects to Historic Properties </a:t>
            </a:r>
            <a:endParaRPr sz="4000"/>
          </a:p>
        </p:txBody>
      </p:sp>
      <p:sp>
        <p:nvSpPr>
          <p:cNvPr id="309" name="Google Shape;309;p14"/>
          <p:cNvSpPr txBox="1">
            <a:spLocks noGrp="1"/>
          </p:cNvSpPr>
          <p:nvPr>
            <p:ph type="body" idx="1"/>
          </p:nvPr>
        </p:nvSpPr>
        <p:spPr>
          <a:xfrm>
            <a:off x="637025" y="1356950"/>
            <a:ext cx="45852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AutoNum type="arabicPeriod"/>
            </a:pPr>
            <a:r>
              <a:rPr lang="en" u="sng" dirty="0">
                <a:solidFill>
                  <a:schemeClr val="lt2"/>
                </a:solidFill>
              </a:rPr>
              <a:t>IF NOT LISTED/NOT ELIGIBLE: </a:t>
            </a:r>
            <a:r>
              <a:rPr lang="en" dirty="0">
                <a:solidFill>
                  <a:schemeClr val="lt2"/>
                </a:solidFill>
              </a:rPr>
              <a:t>The project receives a “</a:t>
            </a:r>
            <a:r>
              <a:rPr lang="en" b="1" dirty="0">
                <a:solidFill>
                  <a:srgbClr val="FF9900"/>
                </a:solidFill>
              </a:rPr>
              <a:t>No Historic Properties Affected</a:t>
            </a:r>
            <a:r>
              <a:rPr lang="en" b="1" dirty="0">
                <a:solidFill>
                  <a:schemeClr val="lt2"/>
                </a:solidFill>
              </a:rPr>
              <a:t>”</a:t>
            </a:r>
            <a:r>
              <a:rPr lang="en" dirty="0">
                <a:solidFill>
                  <a:schemeClr val="lt2"/>
                </a:solidFill>
              </a:rPr>
              <a:t> sign off</a:t>
            </a:r>
            <a:endParaRPr dirty="0">
              <a:solidFill>
                <a:schemeClr val="lt2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AutoNum type="arabicPeriod"/>
            </a:pPr>
            <a:r>
              <a:rPr lang="en" u="sng" dirty="0">
                <a:solidFill>
                  <a:schemeClr val="lt2"/>
                </a:solidFill>
              </a:rPr>
              <a:t>IF IT IS LISTED/ELIGIBLE:</a:t>
            </a:r>
            <a:r>
              <a:rPr lang="en" dirty="0">
                <a:solidFill>
                  <a:schemeClr val="lt2"/>
                </a:solidFill>
              </a:rPr>
              <a:t> We study the project plans and try to anticipate their effects on historic properties, using the </a:t>
            </a:r>
            <a:r>
              <a:rPr lang="en" b="1" dirty="0">
                <a:solidFill>
                  <a:srgbClr val="FF9900"/>
                </a:solidFill>
              </a:rPr>
              <a:t>Secretary of the Interior’s (SOI) </a:t>
            </a:r>
            <a:r>
              <a:rPr lang="en" b="1" i="1" dirty="0">
                <a:solidFill>
                  <a:srgbClr val="FF9900"/>
                </a:solidFill>
              </a:rPr>
              <a:t>Standards for the Treatment of Historic Properties</a:t>
            </a:r>
            <a:r>
              <a:rPr lang="en" i="1" dirty="0">
                <a:solidFill>
                  <a:schemeClr val="lt2"/>
                </a:solidFill>
              </a:rPr>
              <a:t> </a:t>
            </a:r>
            <a:endParaRPr i="1" dirty="0">
              <a:solidFill>
                <a:schemeClr val="lt2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AutoNum type="arabicPeriod"/>
            </a:pPr>
            <a:r>
              <a:rPr lang="en" dirty="0">
                <a:solidFill>
                  <a:schemeClr val="lt2"/>
                </a:solidFill>
              </a:rPr>
              <a:t>After we have reviewed the proposed scope of work and have determined the property is historic, then either a</a:t>
            </a:r>
            <a:r>
              <a:rPr lang="en" b="1" dirty="0">
                <a:solidFill>
                  <a:schemeClr val="lt2"/>
                </a:solidFill>
              </a:rPr>
              <a:t> </a:t>
            </a:r>
            <a:r>
              <a:rPr lang="en" b="1" dirty="0">
                <a:solidFill>
                  <a:srgbClr val="FF9900"/>
                </a:solidFill>
              </a:rPr>
              <a:t>No Adverse Effect</a:t>
            </a:r>
            <a:r>
              <a:rPr lang="en" dirty="0">
                <a:solidFill>
                  <a:schemeClr val="lt2"/>
                </a:solidFill>
              </a:rPr>
              <a:t>, </a:t>
            </a:r>
            <a:r>
              <a:rPr lang="en" b="1" dirty="0">
                <a:solidFill>
                  <a:srgbClr val="FF9900"/>
                </a:solidFill>
              </a:rPr>
              <a:t>No Adverse Effect with Conditions</a:t>
            </a:r>
            <a:r>
              <a:rPr lang="en" dirty="0">
                <a:solidFill>
                  <a:schemeClr val="lt2"/>
                </a:solidFill>
              </a:rPr>
              <a:t>, or </a:t>
            </a:r>
            <a:r>
              <a:rPr lang="en" b="1" dirty="0">
                <a:solidFill>
                  <a:srgbClr val="FF9900"/>
                </a:solidFill>
              </a:rPr>
              <a:t>Adverse Effect</a:t>
            </a:r>
            <a:r>
              <a:rPr lang="en" b="1" dirty="0">
                <a:solidFill>
                  <a:schemeClr val="lt2"/>
                </a:solidFill>
              </a:rPr>
              <a:t> </a:t>
            </a:r>
            <a:r>
              <a:rPr lang="en" dirty="0">
                <a:solidFill>
                  <a:schemeClr val="lt2"/>
                </a:solidFill>
              </a:rPr>
              <a:t>determination is issued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311" name="Google Shape;311;p14"/>
          <p:cNvPicPr preferRelativeResize="0"/>
          <p:nvPr/>
        </p:nvPicPr>
        <p:blipFill rotWithShape="1">
          <a:blip r:embed="rId3">
            <a:alphaModFix/>
          </a:blip>
          <a:srcRect l="7145" t="12214" r="79405" b="12062"/>
          <a:stretch/>
        </p:blipFill>
        <p:spPr>
          <a:xfrm>
            <a:off x="0" y="4413625"/>
            <a:ext cx="754998" cy="7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4"/>
          <p:cNvSpPr txBox="1"/>
          <p:nvPr/>
        </p:nvSpPr>
        <p:spPr>
          <a:xfrm>
            <a:off x="5591800" y="1341500"/>
            <a:ext cx="2878500" cy="3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u="sng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No Historic Properties</a:t>
            </a:r>
            <a:r>
              <a:rPr lang="en" sz="1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: The resource is not considered eligible for the NRHP </a:t>
            </a: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u="sng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No Adverse Effect</a:t>
            </a:r>
            <a:r>
              <a:rPr lang="en" sz="1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: Potentially eligible/eligible/listed resources present but the scope of work has no adverse effect on the resources ability to convey its historic significance or integrity</a:t>
            </a: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u="sng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No Adverse Effect with Conditions</a:t>
            </a:r>
            <a:r>
              <a:rPr lang="en" sz="1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: Potentially eligible/eligible/listed resources present but the activities proposed can be modified to avoid adverse effects to historic features. </a:t>
            </a: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u="sng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Adverse Effect</a:t>
            </a:r>
            <a:r>
              <a:rPr lang="en" sz="1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: Potentially eligible/eligible/listed resources present but the scope of work cannot be modified to avoid adverse effects requiring mitigation for the project to proceed. </a:t>
            </a: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6b2896c9d0_0_10"/>
          <p:cNvSpPr txBox="1">
            <a:spLocks noGrp="1"/>
          </p:cNvSpPr>
          <p:nvPr>
            <p:ph type="title"/>
          </p:nvPr>
        </p:nvSpPr>
        <p:spPr>
          <a:xfrm>
            <a:off x="336300" y="35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Secretary of the Interior's Standards</a:t>
            </a:r>
            <a:endParaRPr/>
          </a:p>
        </p:txBody>
      </p:sp>
      <p:sp>
        <p:nvSpPr>
          <p:cNvPr id="318" name="Google Shape;318;g36b2896c9d0_0_10"/>
          <p:cNvSpPr txBox="1">
            <a:spLocks noGrp="1"/>
          </p:cNvSpPr>
          <p:nvPr>
            <p:ph type="subTitle" idx="1"/>
          </p:nvPr>
        </p:nvSpPr>
        <p:spPr>
          <a:xfrm>
            <a:off x="281250" y="1838024"/>
            <a:ext cx="4045200" cy="29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3194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National standards for the </a:t>
            </a:r>
            <a:r>
              <a:rPr lang="en" u="sng" dirty="0">
                <a:solidFill>
                  <a:srgbClr val="FF9900"/>
                </a:solidFill>
              </a:rPr>
              <a:t>preservation</a:t>
            </a:r>
            <a:r>
              <a:rPr lang="en" dirty="0"/>
              <a:t>, </a:t>
            </a:r>
            <a:r>
              <a:rPr lang="en" u="sng" dirty="0">
                <a:solidFill>
                  <a:srgbClr val="FF9900"/>
                </a:solidFill>
              </a:rPr>
              <a:t>rehabilitation</a:t>
            </a:r>
            <a:r>
              <a:rPr lang="en" dirty="0"/>
              <a:t>, </a:t>
            </a:r>
            <a:r>
              <a:rPr lang="en" u="sng" dirty="0">
                <a:solidFill>
                  <a:srgbClr val="FF9900"/>
                </a:solidFill>
              </a:rPr>
              <a:t>restoration</a:t>
            </a:r>
            <a:r>
              <a:rPr lang="en" dirty="0"/>
              <a:t>, or </a:t>
            </a:r>
            <a:r>
              <a:rPr lang="en" u="sng" dirty="0">
                <a:solidFill>
                  <a:srgbClr val="FF9900"/>
                </a:solidFill>
              </a:rPr>
              <a:t>reconstruction</a:t>
            </a:r>
            <a:r>
              <a:rPr lang="en" dirty="0"/>
              <a:t> of historic structures </a:t>
            </a:r>
          </a:p>
          <a:p>
            <a:pPr marL="125254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dirty="0"/>
          </a:p>
          <a:p>
            <a:pPr marL="457200" lvl="0" indent="-33194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National Park Service Preservation Breifs provide treatment recommendations for the most historically appropriate substitute materials and restoration techniques</a:t>
            </a:r>
          </a:p>
          <a:p>
            <a:pPr marL="125254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  </a:t>
            </a:r>
            <a:endParaRPr dirty="0"/>
          </a:p>
          <a:p>
            <a:pPr marL="457200" lvl="0" indent="-33194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If a property is </a:t>
            </a:r>
            <a:r>
              <a:rPr lang="en" u="sng" dirty="0">
                <a:solidFill>
                  <a:srgbClr val="FF9900"/>
                </a:solidFill>
              </a:rPr>
              <a:t>determined eligible</a:t>
            </a:r>
            <a:r>
              <a:rPr lang="en" dirty="0"/>
              <a:t> for the National Register and the scope of work </a:t>
            </a:r>
            <a:r>
              <a:rPr lang="en" u="sng" dirty="0">
                <a:solidFill>
                  <a:srgbClr val="FF9900"/>
                </a:solidFill>
              </a:rPr>
              <a:t>does not meet the Secretary of the Interior’s standards</a:t>
            </a:r>
            <a:r>
              <a:rPr lang="en" u="sng" dirty="0">
                <a:solidFill>
                  <a:schemeClr val="tx1"/>
                </a:solidFill>
              </a:rPr>
              <a:t>,</a:t>
            </a:r>
            <a:r>
              <a:rPr lang="en" dirty="0"/>
              <a:t> then an Adverse Effect is issued </a:t>
            </a:r>
            <a:endParaRPr dirty="0"/>
          </a:p>
        </p:txBody>
      </p:sp>
      <p:sp>
        <p:nvSpPr>
          <p:cNvPr id="319" name="Google Shape;319;g36b2896c9d0_0_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g36b2896c9d0_0_10"/>
          <p:cNvPicPr preferRelativeResize="0"/>
          <p:nvPr/>
        </p:nvPicPr>
        <p:blipFill rotWithShape="1">
          <a:blip r:embed="rId3">
            <a:alphaModFix/>
          </a:blip>
          <a:srcRect l="7144" t="12214" r="79405" b="12062"/>
          <a:stretch/>
        </p:blipFill>
        <p:spPr>
          <a:xfrm>
            <a:off x="0" y="4413625"/>
            <a:ext cx="754998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6b2896c9d0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613" y="259537"/>
            <a:ext cx="3996775" cy="462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383100" y="581900"/>
            <a:ext cx="19905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000"/>
              <a:t>Adverse Effects</a:t>
            </a:r>
            <a:endParaRPr sz="4000"/>
          </a:p>
        </p:txBody>
      </p:sp>
      <p:sp>
        <p:nvSpPr>
          <p:cNvPr id="327" name="Google Shape;327;p17"/>
          <p:cNvSpPr txBox="1">
            <a:spLocks noGrp="1"/>
          </p:cNvSpPr>
          <p:nvPr>
            <p:ph type="body" idx="1"/>
          </p:nvPr>
        </p:nvSpPr>
        <p:spPr>
          <a:xfrm>
            <a:off x="5622050" y="917025"/>
            <a:ext cx="3072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en" sz="1500">
                <a:solidFill>
                  <a:schemeClr val="lt2"/>
                </a:solidFill>
              </a:rPr>
              <a:t>Examples: Physical destruction or damage, alteration, or moving of a historic resource to a new location</a:t>
            </a:r>
            <a:endParaRPr sz="1500">
              <a:solidFill>
                <a:schemeClr val="lt2"/>
              </a:solidFill>
            </a:endParaRPr>
          </a:p>
        </p:txBody>
      </p:sp>
      <p:pic>
        <p:nvPicPr>
          <p:cNvPr id="328" name="Google Shape;328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22325" y="2362650"/>
            <a:ext cx="3323400" cy="22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4349" y="2280424"/>
            <a:ext cx="3549701" cy="23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3601" y="624875"/>
            <a:ext cx="2983100" cy="210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 rotWithShape="1">
          <a:blip r:embed="rId6">
            <a:alphaModFix/>
          </a:blip>
          <a:srcRect l="7145" t="12214" r="79405" b="12062"/>
          <a:stretch/>
        </p:blipFill>
        <p:spPr>
          <a:xfrm>
            <a:off x="0" y="4413625"/>
            <a:ext cx="754998" cy="7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ae31402b1_2_7"/>
          <p:cNvSpPr txBox="1">
            <a:spLocks noGrp="1"/>
          </p:cNvSpPr>
          <p:nvPr>
            <p:ph type="title"/>
          </p:nvPr>
        </p:nvSpPr>
        <p:spPr>
          <a:xfrm>
            <a:off x="311700" y="243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Adverse Effects Process</a:t>
            </a:r>
            <a:endParaRPr sz="4000"/>
          </a:p>
        </p:txBody>
      </p:sp>
      <p:sp>
        <p:nvSpPr>
          <p:cNvPr id="338" name="Google Shape;338;g36ae31402b1_2_7"/>
          <p:cNvSpPr txBox="1">
            <a:spLocks noGrp="1"/>
          </p:cNvSpPr>
          <p:nvPr>
            <p:ph type="body" idx="1"/>
          </p:nvPr>
        </p:nvSpPr>
        <p:spPr>
          <a:xfrm>
            <a:off x="311700" y="1036450"/>
            <a:ext cx="3468300" cy="3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2075" bIns="91425" anchor="t" anchorCtr="0">
            <a:noAutofit/>
          </a:bodyPr>
          <a:lstStyle/>
          <a:p>
            <a:pPr marL="457200" lvl="0" indent="-30638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25"/>
              <a:buChar char="●"/>
            </a:pPr>
            <a:r>
              <a:rPr lang="en" sz="1225" dirty="0">
                <a:solidFill>
                  <a:schemeClr val="lt2"/>
                </a:solidFill>
              </a:rPr>
              <a:t>The SHPO will try and work with the applicant to get a No Adverse Effects with Conditions determination. However if this is not possible, then the </a:t>
            </a:r>
            <a:r>
              <a:rPr lang="en" sz="1225" u="sng" dirty="0">
                <a:solidFill>
                  <a:srgbClr val="FF9900"/>
                </a:solidFill>
              </a:rPr>
              <a:t>SHPO will issue an Adverse Effect determination which will require the applicant to reach out the the Advisory Council on Historic Preservation (ACHP)</a:t>
            </a:r>
            <a:r>
              <a:rPr lang="en" sz="1225" dirty="0">
                <a:solidFill>
                  <a:schemeClr val="lt2"/>
                </a:solidFill>
              </a:rPr>
              <a:t> to see if they would like to be part of the mitigation process (the ACHP responds within 15-30 days). </a:t>
            </a:r>
            <a:endParaRPr sz="1225" dirty="0">
              <a:solidFill>
                <a:schemeClr val="lt2"/>
              </a:solidFill>
            </a:endParaRPr>
          </a:p>
          <a:p>
            <a:pPr marL="457200" lvl="0" indent="-30638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25"/>
              <a:buChar char="●"/>
            </a:pPr>
            <a:r>
              <a:rPr lang="en" sz="1225" dirty="0">
                <a:solidFill>
                  <a:schemeClr val="lt2"/>
                </a:solidFill>
              </a:rPr>
              <a:t>Once the ACHP has decided if they would like to participate, </a:t>
            </a:r>
            <a:r>
              <a:rPr lang="en" sz="1225" u="sng" dirty="0">
                <a:solidFill>
                  <a:srgbClr val="FF9900"/>
                </a:solidFill>
              </a:rPr>
              <a:t>the federal agency that is responsible for the undertaking will propose mitigation strategies, and the SHPO will concur or suggest appropriate alternatives.</a:t>
            </a:r>
            <a:r>
              <a:rPr lang="en" sz="1225" dirty="0">
                <a:solidFill>
                  <a:schemeClr val="lt2"/>
                </a:solidFill>
              </a:rPr>
              <a:t> Once a mitigation plan has been agreed upon then a </a:t>
            </a:r>
            <a:r>
              <a:rPr lang="en" sz="1225" u="sng" dirty="0">
                <a:solidFill>
                  <a:srgbClr val="FF9900"/>
                </a:solidFill>
              </a:rPr>
              <a:t>Memorandum of Agreement (MOA) </a:t>
            </a:r>
            <a:r>
              <a:rPr lang="en" sz="1225" dirty="0">
                <a:solidFill>
                  <a:schemeClr val="lt2"/>
                </a:solidFill>
              </a:rPr>
              <a:t>is written and signed by the SHPO and Federal agency/designee. </a:t>
            </a:r>
            <a:endParaRPr sz="1225" dirty="0">
              <a:solidFill>
                <a:schemeClr val="lt2"/>
              </a:solidFill>
            </a:endParaRPr>
          </a:p>
        </p:txBody>
      </p:sp>
      <p:pic>
        <p:nvPicPr>
          <p:cNvPr id="340" name="Google Shape;340;g36ae31402b1_2_7"/>
          <p:cNvPicPr preferRelativeResize="0"/>
          <p:nvPr/>
        </p:nvPicPr>
        <p:blipFill rotWithShape="1">
          <a:blip r:embed="rId3">
            <a:alphaModFix/>
          </a:blip>
          <a:srcRect l="7144" t="12214" r="79405" b="12062"/>
          <a:stretch/>
        </p:blipFill>
        <p:spPr>
          <a:xfrm>
            <a:off x="0" y="4413625"/>
            <a:ext cx="754998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6ae31402b1_2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625" y="1130835"/>
            <a:ext cx="4885675" cy="372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Mitigation of Adverse Effects</a:t>
            </a:r>
            <a:endParaRPr sz="4000"/>
          </a:p>
        </p:txBody>
      </p:sp>
      <p:sp>
        <p:nvSpPr>
          <p:cNvPr id="347" name="Google Shape;347;p18"/>
          <p:cNvSpPr txBox="1">
            <a:spLocks noGrp="1"/>
          </p:cNvSpPr>
          <p:nvPr>
            <p:ph type="body" idx="1"/>
          </p:nvPr>
        </p:nvSpPr>
        <p:spPr>
          <a:xfrm>
            <a:off x="311700" y="12232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dirty="0">
                <a:solidFill>
                  <a:schemeClr val="lt2"/>
                </a:solidFill>
              </a:rPr>
              <a:t>SHPO and designee consult “to develop and evaluate alternatives or modifications that could </a:t>
            </a:r>
            <a:r>
              <a:rPr lang="en" dirty="0">
                <a:solidFill>
                  <a:srgbClr val="FF9900"/>
                </a:solidFill>
              </a:rPr>
              <a:t>AVOID, MINIMIZE, or MITIGATE </a:t>
            </a:r>
            <a:r>
              <a:rPr lang="en" dirty="0">
                <a:solidFill>
                  <a:schemeClr val="lt2"/>
                </a:solidFill>
              </a:rPr>
              <a:t>adverse effects.</a:t>
            </a:r>
            <a:endParaRPr dirty="0">
              <a:solidFill>
                <a:schemeClr val="lt2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dirty="0">
                <a:solidFill>
                  <a:srgbClr val="FF9900"/>
                </a:solidFill>
              </a:rPr>
              <a:t>Consider Alternatives</a:t>
            </a:r>
            <a:r>
              <a:rPr lang="en" dirty="0">
                <a:solidFill>
                  <a:schemeClr val="lt2"/>
                </a:solidFill>
              </a:rPr>
              <a:t> (e.g., different materials and/or locations, alternative methods, etc.) Resolution may include finding some creative way to do something for the public benefit, if nothing else (e.g., informational panels, documentation, similar national register nomination, survey of a specific type of resource). However, it is important to note </a:t>
            </a:r>
            <a:r>
              <a:rPr lang="en" dirty="0">
                <a:solidFill>
                  <a:srgbClr val="FF9900"/>
                </a:solidFill>
              </a:rPr>
              <a:t>the agency proposing the Adverse Effect is responsible for proposing mitigation projects</a:t>
            </a:r>
            <a:r>
              <a:rPr lang="en" dirty="0">
                <a:solidFill>
                  <a:schemeClr val="lt2"/>
                </a:solidFill>
              </a:rPr>
              <a:t> and is not done until after the Adverse Effect determination has been officially made.</a:t>
            </a:r>
            <a:endParaRPr sz="900" dirty="0">
              <a:solidFill>
                <a:schemeClr val="lt2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b="1" dirty="0">
                <a:solidFill>
                  <a:schemeClr val="lt2"/>
                </a:solidFill>
              </a:rPr>
              <a:t>Resolution agreed on?</a:t>
            </a:r>
            <a:r>
              <a:rPr lang="en" dirty="0">
                <a:solidFill>
                  <a:schemeClr val="lt2"/>
                </a:solidFill>
              </a:rPr>
              <a:t> The NESHPO will write a </a:t>
            </a:r>
            <a:r>
              <a:rPr lang="en" dirty="0">
                <a:solidFill>
                  <a:srgbClr val="FF9900"/>
                </a:solidFill>
              </a:rPr>
              <a:t>Memorandum of Agreement (MOA)</a:t>
            </a:r>
            <a:r>
              <a:rPr lang="en" dirty="0">
                <a:solidFill>
                  <a:schemeClr val="lt2"/>
                </a:solidFill>
              </a:rPr>
              <a:t> to document what each party is responsible for. Traditionally, </a:t>
            </a:r>
            <a:r>
              <a:rPr lang="en" dirty="0">
                <a:solidFill>
                  <a:srgbClr val="FF9900"/>
                </a:solidFill>
              </a:rPr>
              <a:t>recordation is done prior to the work</a:t>
            </a:r>
            <a:r>
              <a:rPr lang="en" dirty="0">
                <a:solidFill>
                  <a:schemeClr val="lt2"/>
                </a:solidFill>
              </a:rPr>
              <a:t> being started, and </a:t>
            </a:r>
            <a:r>
              <a:rPr lang="en" dirty="0">
                <a:solidFill>
                  <a:srgbClr val="FF9900"/>
                </a:solidFill>
              </a:rPr>
              <a:t>other mitigation efforts are done within a year</a:t>
            </a:r>
            <a:r>
              <a:rPr lang="en" dirty="0">
                <a:solidFill>
                  <a:schemeClr val="lt2"/>
                </a:solidFill>
              </a:rPr>
              <a:t> of the project’s completion. Timelines can be flexible based on the needs of the applicant. 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349" name="Google Shape;349;p18"/>
          <p:cNvPicPr preferRelativeResize="0"/>
          <p:nvPr/>
        </p:nvPicPr>
        <p:blipFill rotWithShape="1">
          <a:blip r:embed="rId3">
            <a:alphaModFix/>
          </a:blip>
          <a:srcRect l="7145" t="12214" r="79405" b="12062"/>
          <a:stretch/>
        </p:blipFill>
        <p:spPr>
          <a:xfrm>
            <a:off x="0" y="4413625"/>
            <a:ext cx="754998" cy="7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7;p14">
            <a:extLst>
              <a:ext uri="{FF2B5EF4-FFF2-40B4-BE49-F238E27FC236}">
                <a16:creationId xmlns:a16="http://schemas.microsoft.com/office/drawing/2014/main" id="{901C334E-0ECE-02F4-0557-97A242C77736}"/>
              </a:ext>
            </a:extLst>
          </p:cNvPr>
          <p:cNvSpPr/>
          <p:nvPr/>
        </p:nvSpPr>
        <p:spPr>
          <a:xfrm>
            <a:off x="6007532" y="359836"/>
            <a:ext cx="2646218" cy="4617150"/>
          </a:xfrm>
          <a:prstGeom prst="rect">
            <a:avLst/>
          </a:prstGeom>
          <a:solidFill>
            <a:srgbClr val="E59D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59D4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54" name="Google Shape;354;p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355" name="Google Shape;355;p22"/>
          <p:cNvPicPr preferRelativeResize="0"/>
          <p:nvPr/>
        </p:nvPicPr>
        <p:blipFill rotWithShape="1">
          <a:blip r:embed="rId3">
            <a:alphaModFix/>
          </a:blip>
          <a:srcRect l="10415" t="25893" r="70105" b="24608"/>
          <a:stretch/>
        </p:blipFill>
        <p:spPr>
          <a:xfrm>
            <a:off x="0" y="4295975"/>
            <a:ext cx="856699" cy="84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53706-57FB-AC65-6A9A-6BD4B71EA4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4" t="3170" r="2991" b="1983"/>
          <a:stretch>
            <a:fillRect/>
          </a:stretch>
        </p:blipFill>
        <p:spPr>
          <a:xfrm>
            <a:off x="6228398" y="411012"/>
            <a:ext cx="2204485" cy="4514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38E1-56BB-BD91-AB02-ECBEC3BB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99" y="496875"/>
            <a:ext cx="4488900" cy="755700"/>
          </a:xfrm>
        </p:spPr>
        <p:txBody>
          <a:bodyPr>
            <a:noAutofit/>
          </a:bodyPr>
          <a:lstStyle/>
          <a:p>
            <a:r>
              <a:rPr lang="en-US" sz="4000" dirty="0"/>
              <a:t>What is Section 106?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BEB54-51C0-CC5C-B2CC-AF00705BE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389600"/>
            <a:ext cx="5050009" cy="3179400"/>
          </a:xfrm>
        </p:spPr>
        <p:txBody>
          <a:bodyPr>
            <a:normAutofit fontScale="92500"/>
          </a:bodyPr>
          <a:lstStyle/>
          <a:p>
            <a:pPr lvl="0" indent="-342900">
              <a:buClr>
                <a:schemeClr val="lt2"/>
              </a:buClr>
              <a:buSzPts val="1800"/>
            </a:pPr>
            <a:r>
              <a:rPr lang="en-US" sz="1400" dirty="0">
                <a:solidFill>
                  <a:schemeClr val="lt2"/>
                </a:solidFill>
              </a:rPr>
              <a:t>Codified in law via National Historic Preservation Act (NHPA) of 1966 </a:t>
            </a:r>
            <a:r>
              <a:rPr lang="en-US" sz="1400" u="sng" dirty="0">
                <a:solidFill>
                  <a:srgbClr val="FF9900"/>
                </a:solidFill>
              </a:rPr>
              <a:t> </a:t>
            </a:r>
            <a:r>
              <a:rPr lang="en-US" sz="1400" u="sng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§</a:t>
            </a:r>
            <a:r>
              <a:rPr lang="en-US" sz="1400" u="sng" dirty="0">
                <a:solidFill>
                  <a:srgbClr val="FF9900"/>
                </a:solidFill>
              </a:rPr>
              <a:t>36 CFR Part 800</a:t>
            </a:r>
          </a:p>
          <a:p>
            <a:pPr lvl="0" indent="-342900">
              <a:buClr>
                <a:schemeClr val="lt2"/>
              </a:buClr>
              <a:buSzPts val="1800"/>
            </a:pPr>
            <a:r>
              <a:rPr lang="en-US" sz="1400" dirty="0">
                <a:solidFill>
                  <a:schemeClr val="lt2"/>
                </a:solidFill>
              </a:rPr>
              <a:t>Federal undertaking: projects involving federal funding, federal land, a federal license, or a federal permit</a:t>
            </a:r>
          </a:p>
          <a:p>
            <a:pPr lvl="1" indent="-317500">
              <a:buClr>
                <a:schemeClr val="lt2"/>
              </a:buClr>
              <a:buSzPts val="1400"/>
            </a:pPr>
            <a:r>
              <a:rPr lang="en-US" sz="1400" dirty="0">
                <a:solidFill>
                  <a:schemeClr val="lt2"/>
                </a:solidFill>
              </a:rPr>
              <a:t>Often, the </a:t>
            </a:r>
            <a:r>
              <a:rPr lang="en-US" sz="1400" u="sng" dirty="0">
                <a:solidFill>
                  <a:srgbClr val="FF9900"/>
                </a:solidFill>
              </a:rPr>
              <a:t>state government subgrants federal money,</a:t>
            </a:r>
            <a:r>
              <a:rPr lang="en-US" sz="1400" dirty="0">
                <a:solidFill>
                  <a:schemeClr val="lt2"/>
                </a:solidFill>
              </a:rPr>
              <a:t> which is what triggers the Section 106 review process </a:t>
            </a:r>
          </a:p>
          <a:p>
            <a:pPr lvl="1" indent="-317500">
              <a:buClr>
                <a:schemeClr val="lt2"/>
              </a:buClr>
              <a:buSzPts val="1400"/>
            </a:pPr>
            <a:r>
              <a:rPr lang="en-US" sz="1400" dirty="0">
                <a:solidFill>
                  <a:schemeClr val="lt2"/>
                </a:solidFill>
              </a:rPr>
              <a:t>Federal agencies must consider the potential effects of their undertakings</a:t>
            </a:r>
          </a:p>
          <a:p>
            <a:pPr lvl="0" indent="-342900">
              <a:spcBef>
                <a:spcPts val="1000"/>
              </a:spcBef>
              <a:buClr>
                <a:schemeClr val="lt2"/>
              </a:buClr>
              <a:buSzPts val="1800"/>
            </a:pPr>
            <a:r>
              <a:rPr lang="en-US" sz="1400" dirty="0">
                <a:solidFill>
                  <a:schemeClr val="lt2"/>
                </a:solidFill>
              </a:rPr>
              <a:t>Requires SHPO to review federal undertakings to assess potential effects to historic properties within a </a:t>
            </a:r>
            <a:r>
              <a:rPr lang="en-US" sz="1400" u="sng" dirty="0">
                <a:solidFill>
                  <a:srgbClr val="FF9900"/>
                </a:solidFill>
              </a:rPr>
              <a:t>30-day review period</a:t>
            </a:r>
          </a:p>
          <a:p>
            <a:pPr lvl="0" indent="-342900">
              <a:spcBef>
                <a:spcPts val="1000"/>
              </a:spcBef>
              <a:buClr>
                <a:schemeClr val="lt2"/>
              </a:buClr>
              <a:buSzPts val="1800"/>
            </a:pPr>
            <a:r>
              <a:rPr lang="en-US" sz="1400" dirty="0">
                <a:solidFill>
                  <a:schemeClr val="lt2"/>
                </a:solidFill>
              </a:rPr>
              <a:t>Encourages but </a:t>
            </a:r>
            <a:r>
              <a:rPr lang="en-US" sz="1400" i="1" u="sng" dirty="0">
                <a:solidFill>
                  <a:srgbClr val="FF9900"/>
                </a:solidFill>
              </a:rPr>
              <a:t>does not mandate</a:t>
            </a:r>
            <a:r>
              <a:rPr lang="en-US" sz="1400" u="sng" dirty="0">
                <a:solidFill>
                  <a:srgbClr val="FF9900"/>
                </a:solidFill>
              </a:rPr>
              <a:t> preservation</a:t>
            </a:r>
          </a:p>
          <a:p>
            <a:endParaRPr lang="en-US" dirty="0"/>
          </a:p>
        </p:txBody>
      </p:sp>
      <p:sp>
        <p:nvSpPr>
          <p:cNvPr id="4" name="AutoShape 2" descr="Drawing of a hand holding a piece of paper. Text on paper reads: National Historic Preservation Act Section 106">
            <a:extLst>
              <a:ext uri="{FF2B5EF4-FFF2-40B4-BE49-F238E27FC236}">
                <a16:creationId xmlns:a16="http://schemas.microsoft.com/office/drawing/2014/main" id="{05BF0EA6-2026-2B3B-4F1C-5EEDEDFC7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Drawing of a hand holding a piece of paper. Text on paper reads: National Historic Preservation Act Section 106">
            <a:extLst>
              <a:ext uri="{FF2B5EF4-FFF2-40B4-BE49-F238E27FC236}">
                <a16:creationId xmlns:a16="http://schemas.microsoft.com/office/drawing/2014/main" id="{EF9329E2-E9F3-27FC-1D25-9E7C22E2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01" y="1454255"/>
            <a:ext cx="3247015" cy="29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69;p5">
            <a:extLst>
              <a:ext uri="{FF2B5EF4-FFF2-40B4-BE49-F238E27FC236}">
                <a16:creationId xmlns:a16="http://schemas.microsoft.com/office/drawing/2014/main" id="{869CD4AC-43FC-4904-5802-9B4F75FE70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145" t="12214" r="79405" b="12062"/>
          <a:stretch/>
        </p:blipFill>
        <p:spPr>
          <a:xfrm>
            <a:off x="0" y="4404225"/>
            <a:ext cx="754998" cy="73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3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A54F-54B3-8A78-EE40-659848E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79" y="526350"/>
            <a:ext cx="6873441" cy="40908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6600" dirty="0"/>
              <a:t>Why does Section 106 exist?</a:t>
            </a:r>
          </a:p>
        </p:txBody>
      </p:sp>
      <p:pic>
        <p:nvPicPr>
          <p:cNvPr id="3" name="Google Shape;147;p4">
            <a:extLst>
              <a:ext uri="{FF2B5EF4-FFF2-40B4-BE49-F238E27FC236}">
                <a16:creationId xmlns:a16="http://schemas.microsoft.com/office/drawing/2014/main" id="{878D9669-7F02-56D0-03A3-F08E963803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145" t="12214" r="79405" b="12062"/>
          <a:stretch/>
        </p:blipFill>
        <p:spPr>
          <a:xfrm>
            <a:off x="0" y="4404225"/>
            <a:ext cx="754998" cy="73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81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311700" y="350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National Historic Preservation Act of 1966</a:t>
            </a:r>
            <a:endParaRPr sz="4000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189150" y="1285998"/>
            <a:ext cx="415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Congress established the NHPA to preserve the historical and cultural foundations of the nation.</a:t>
            </a:r>
            <a:endParaRPr dirty="0">
              <a:solidFill>
                <a:schemeClr val="lt2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</a:pPr>
            <a:r>
              <a:rPr lang="en" sz="1300" dirty="0">
                <a:solidFill>
                  <a:schemeClr val="lt2"/>
                </a:solidFill>
              </a:rPr>
              <a:t>State Historic Preservation Offices (SHPO) in every state and territory </a:t>
            </a:r>
            <a:endParaRPr sz="1300" dirty="0">
              <a:solidFill>
                <a:schemeClr val="lt2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</a:pPr>
            <a:r>
              <a:rPr lang="en" sz="1300" dirty="0">
                <a:solidFill>
                  <a:schemeClr val="lt2"/>
                </a:solidFill>
              </a:rPr>
              <a:t>National Register of Historic Places (NRHP)</a:t>
            </a:r>
            <a:endParaRPr sz="1300" dirty="0">
              <a:solidFill>
                <a:schemeClr val="lt2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</a:pPr>
            <a:r>
              <a:rPr lang="en" sz="1300" dirty="0">
                <a:solidFill>
                  <a:schemeClr val="lt2"/>
                </a:solidFill>
              </a:rPr>
              <a:t>Tax Credit Programs</a:t>
            </a:r>
            <a:endParaRPr sz="1300" dirty="0">
              <a:solidFill>
                <a:schemeClr val="lt2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</a:pPr>
            <a:r>
              <a:rPr lang="en" sz="1300" dirty="0">
                <a:solidFill>
                  <a:schemeClr val="lt2"/>
                </a:solidFill>
              </a:rPr>
              <a:t>Tribal Historic Preservation Offices (THPO)</a:t>
            </a:r>
            <a:endParaRPr sz="1300" dirty="0">
              <a:solidFill>
                <a:schemeClr val="lt2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</a:pPr>
            <a:r>
              <a:rPr lang="en" sz="1300" dirty="0">
                <a:solidFill>
                  <a:schemeClr val="lt2"/>
                </a:solidFill>
              </a:rPr>
              <a:t>Section 106 Reviews</a:t>
            </a:r>
            <a:endParaRPr sz="1300" dirty="0">
              <a:solidFill>
                <a:schemeClr val="lt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n" dirty="0">
                <a:solidFill>
                  <a:schemeClr val="lt2"/>
                </a:solidFill>
              </a:rPr>
              <a:t>Was enacted in response to the Urban Renewal Act, the Interstate Highway Act, and the demolition of Penn Central Station in New York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l="7145" t="12214" r="79405" b="12062"/>
          <a:stretch/>
        </p:blipFill>
        <p:spPr>
          <a:xfrm>
            <a:off x="0" y="4404225"/>
            <a:ext cx="754998" cy="7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Penn Station Demolition, December 8, 1965, photograph by Alexander Hatos, PR 048, NYHS Image #83916d.">
            <a:extLst>
              <a:ext uri="{FF2B5EF4-FFF2-40B4-BE49-F238E27FC236}">
                <a16:creationId xmlns:a16="http://schemas.microsoft.com/office/drawing/2014/main" id="{62A9D0EA-4283-A79C-D686-A23AAA896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Penn Station Demolition, December 8, 1965, photograph by Alexander Hatos, PR 048, NYHS Image #83916d.">
            <a:extLst>
              <a:ext uri="{FF2B5EF4-FFF2-40B4-BE49-F238E27FC236}">
                <a16:creationId xmlns:a16="http://schemas.microsoft.com/office/drawing/2014/main" id="{2FF22F79-8362-9BFA-1A1D-5901EC81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348643"/>
            <a:ext cx="4614625" cy="31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26B1-E34E-B480-BA18-600A15052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1221-9D45-4E2F-4929-4424FDA5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34" y="526350"/>
            <a:ext cx="8217332" cy="40908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6600" dirty="0"/>
              <a:t>What does Section 106 have to do with the Main Street Network?</a:t>
            </a:r>
          </a:p>
        </p:txBody>
      </p:sp>
      <p:pic>
        <p:nvPicPr>
          <p:cNvPr id="3" name="Google Shape;147;p4">
            <a:extLst>
              <a:ext uri="{FF2B5EF4-FFF2-40B4-BE49-F238E27FC236}">
                <a16:creationId xmlns:a16="http://schemas.microsoft.com/office/drawing/2014/main" id="{BF71ACAE-D075-83C0-FCD7-8C79CA0727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145" t="12214" r="79405" b="12062"/>
          <a:stretch/>
        </p:blipFill>
        <p:spPr>
          <a:xfrm>
            <a:off x="0" y="4404225"/>
            <a:ext cx="754998" cy="73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62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609F-36CF-C082-2D91-E2EA7D27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Historic Preservation and Nebraska’s Main Streets</a:t>
            </a:r>
          </a:p>
        </p:txBody>
      </p:sp>
      <p:pic>
        <p:nvPicPr>
          <p:cNvPr id="1026" name="Picture 2" descr="Downtown Revitalization Grant Program | Beatrice NE">
            <a:extLst>
              <a:ext uri="{FF2B5EF4-FFF2-40B4-BE49-F238E27FC236}">
                <a16:creationId xmlns:a16="http://schemas.microsoft.com/office/drawing/2014/main" id="{C9004BF6-E020-A906-A072-665AAB49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r="5" b="5"/>
          <a:stretch>
            <a:fillRect/>
          </a:stretch>
        </p:blipFill>
        <p:spPr bwMode="auto">
          <a:xfrm>
            <a:off x="311700" y="1208225"/>
            <a:ext cx="4069800" cy="32644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28" name="Picture 4" descr="News Flash • Downtown Revitalization Grant Application Cycle">
            <a:extLst>
              <a:ext uri="{FF2B5EF4-FFF2-40B4-BE49-F238E27FC236}">
                <a16:creationId xmlns:a16="http://schemas.microsoft.com/office/drawing/2014/main" id="{AD33D8F1-227A-7E0E-CF25-96D6F980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4327"/>
          <a:stretch>
            <a:fillRect/>
          </a:stretch>
        </p:blipFill>
        <p:spPr bwMode="auto">
          <a:xfrm>
            <a:off x="4762500" y="1208225"/>
            <a:ext cx="4069800" cy="32644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8F57B-F857-E514-12C6-08C98A83DADA}"/>
              </a:ext>
            </a:extLst>
          </p:cNvPr>
          <p:cNvSpPr txBox="1"/>
          <p:nvPr/>
        </p:nvSpPr>
        <p:spPr>
          <a:xfrm>
            <a:off x="311700" y="4507104"/>
            <a:ext cx="4028071" cy="31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verage" panose="020B0604020202020204" charset="0"/>
              </a:rPr>
              <a:t>Beatrice DTR Grant,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3356D-A307-4A9F-2157-96185A49E422}"/>
              </a:ext>
            </a:extLst>
          </p:cNvPr>
          <p:cNvSpPr txBox="1"/>
          <p:nvPr/>
        </p:nvSpPr>
        <p:spPr>
          <a:xfrm>
            <a:off x="4762500" y="4507104"/>
            <a:ext cx="4028071" cy="31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verage" panose="020B0604020202020204" charset="0"/>
              </a:rPr>
              <a:t>Columbus DTR Grant, 2024</a:t>
            </a:r>
          </a:p>
        </p:txBody>
      </p:sp>
    </p:spTree>
    <p:extLst>
      <p:ext uri="{BB962C8B-B14F-4D97-AF65-F5344CB8AC3E}">
        <p14:creationId xmlns:p14="http://schemas.microsoft.com/office/powerpoint/2010/main" val="239712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037FF-0226-1EBF-D085-8B37DB481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602F-747F-4A03-E4AF-38C71223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Historic Preservation and Downtown Revitalization</a:t>
            </a:r>
          </a:p>
        </p:txBody>
      </p:sp>
      <p:pic>
        <p:nvPicPr>
          <p:cNvPr id="2050" name="Picture 2" descr="Our Town York: Downtown Revitalization">
            <a:extLst>
              <a:ext uri="{FF2B5EF4-FFF2-40B4-BE49-F238E27FC236}">
                <a16:creationId xmlns:a16="http://schemas.microsoft.com/office/drawing/2014/main" id="{49EFCB9D-801C-A175-3A42-3B10DC81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70" b="-3"/>
          <a:stretch>
            <a:fillRect/>
          </a:stretch>
        </p:blipFill>
        <p:spPr bwMode="auto">
          <a:xfrm>
            <a:off x="311700" y="1208225"/>
            <a:ext cx="4069800" cy="326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44;p4">
            <a:extLst>
              <a:ext uri="{FF2B5EF4-FFF2-40B4-BE49-F238E27FC236}">
                <a16:creationId xmlns:a16="http://schemas.microsoft.com/office/drawing/2014/main" id="{370B0372-56DC-769A-E5A2-220BF670F9E7}"/>
              </a:ext>
            </a:extLst>
          </p:cNvPr>
          <p:cNvSpPr txBox="1">
            <a:spLocks/>
          </p:cNvSpPr>
          <p:nvPr/>
        </p:nvSpPr>
        <p:spPr>
          <a:xfrm>
            <a:off x="4762500" y="1204177"/>
            <a:ext cx="4069800" cy="326440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0" algn="ctr">
              <a:lnSpc>
                <a:spcPct val="90000"/>
              </a:lnSpc>
              <a:spcAft>
                <a:spcPts val="600"/>
              </a:spcAft>
              <a:buSzPts val="1500"/>
            </a:pPr>
            <a:r>
              <a:rPr lang="en-US" b="0" i="0" u="none" strike="noStrike" cap="none" dirty="0">
                <a:solidFill>
                  <a:schemeClr val="dk1"/>
                </a:solidFill>
                <a:latin typeface="Average" panose="020B0604020202020204" charset="0"/>
              </a:rPr>
              <a:t>The purpose of the Downtown Revitalization (DTR) Opportunity is to leverage investments that will contribute to the </a:t>
            </a:r>
            <a:r>
              <a:rPr lang="en-US" b="0" i="0" u="none" strike="noStrike" cap="none" dirty="0">
                <a:solidFill>
                  <a:srgbClr val="EC9A37"/>
                </a:solidFill>
                <a:latin typeface="Average" panose="020B0604020202020204" charset="0"/>
              </a:rPr>
              <a:t>revitalization</a:t>
            </a:r>
            <a:r>
              <a:rPr lang="en-US" b="0" i="0" u="none" strike="noStrike" cap="none" dirty="0">
                <a:solidFill>
                  <a:schemeClr val="dk1"/>
                </a:solidFill>
                <a:latin typeface="Average" panose="020B0604020202020204" charset="0"/>
              </a:rPr>
              <a:t> or redevelopment of downtown infrastructure and </a:t>
            </a:r>
            <a:r>
              <a:rPr lang="en-US" b="0" i="0" u="none" strike="noStrike" cap="none" dirty="0">
                <a:solidFill>
                  <a:srgbClr val="EC9A37"/>
                </a:solidFill>
                <a:latin typeface="Average" panose="020B0604020202020204" charset="0"/>
              </a:rPr>
              <a:t>develop a greater capacity for growth</a:t>
            </a:r>
            <a:r>
              <a:rPr lang="en-US" b="0" i="0" u="none" strike="noStrike" cap="none" dirty="0">
                <a:solidFill>
                  <a:schemeClr val="dk1"/>
                </a:solidFill>
                <a:latin typeface="Average" panose="020B0604020202020204" charset="0"/>
              </a:rPr>
              <a:t>, addressing </a:t>
            </a:r>
            <a:r>
              <a:rPr lang="en-US" b="0" i="0" u="none" strike="noStrike" cap="none" dirty="0">
                <a:solidFill>
                  <a:srgbClr val="EC9A37"/>
                </a:solidFill>
                <a:latin typeface="Average" panose="020B0604020202020204" charset="0"/>
              </a:rPr>
              <a:t>health and safety concerns and commercial revitalization</a:t>
            </a:r>
            <a:r>
              <a:rPr lang="en-US" b="0" i="0" u="none" strike="noStrike" cap="none" dirty="0">
                <a:solidFill>
                  <a:schemeClr val="dk1"/>
                </a:solidFill>
                <a:latin typeface="Average" panose="020B0604020202020204" charset="0"/>
              </a:rPr>
              <a:t> within the </a:t>
            </a:r>
            <a:r>
              <a:rPr lang="en-US" b="0" i="1" u="sng" strike="noStrike" cap="none" dirty="0">
                <a:solidFill>
                  <a:srgbClr val="EC9A37"/>
                </a:solidFill>
                <a:latin typeface="Average" panose="020B0604020202020204" charset="0"/>
              </a:rPr>
              <a:t>traditional business centers</a:t>
            </a:r>
            <a:r>
              <a:rPr lang="en-US" b="0" i="0" u="none" strike="noStrike" cap="none" dirty="0">
                <a:solidFill>
                  <a:srgbClr val="EC9A37"/>
                </a:solidFill>
                <a:latin typeface="Average" panose="020B0604020202020204" charset="0"/>
              </a:rPr>
              <a:t>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verage" panose="020B0604020202020204" charset="0"/>
              </a:rPr>
              <a:t>of our Nebraska communities. This provides a sound basis for </a:t>
            </a:r>
            <a:r>
              <a:rPr lang="en-US" b="0" i="0" u="none" strike="noStrike" cap="none" dirty="0">
                <a:solidFill>
                  <a:srgbClr val="EC9A37"/>
                </a:solidFill>
                <a:latin typeface="Average" panose="020B0604020202020204" charset="0"/>
              </a:rPr>
              <a:t>fostering local economic development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verage" panose="020B0604020202020204" charset="0"/>
              </a:rPr>
              <a:t>through public and private sector partnerships. This recognizes the importance of the condition and viability of a downtown to increase the community’s tax base and cultivates a </a:t>
            </a:r>
            <a:r>
              <a:rPr lang="en-US" b="0" i="0" u="none" strike="noStrike" cap="none" dirty="0">
                <a:solidFill>
                  <a:srgbClr val="EC9A37"/>
                </a:solidFill>
                <a:latin typeface="Average" panose="020B0604020202020204" charset="0"/>
              </a:rPr>
              <a:t>tangible center for community activity. These projects directly relate to business retention, expansion, and location decisions, recognizing that </a:t>
            </a:r>
            <a:r>
              <a:rPr lang="en-US" b="0" i="1" u="sng" strike="noStrike" cap="none" dirty="0">
                <a:solidFill>
                  <a:srgbClr val="EC9A37"/>
                </a:solidFill>
                <a:latin typeface="Average" panose="020B0604020202020204" charset="0"/>
              </a:rPr>
              <a:t>downtowns reflect the economic core and persona of our communities</a:t>
            </a:r>
            <a:r>
              <a:rPr lang="en-US" b="0" i="0" u="none" strike="noStrike" cap="none" dirty="0">
                <a:solidFill>
                  <a:srgbClr val="EC9A37"/>
                </a:solidFill>
                <a:latin typeface="Average" panose="020B060402020202020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CF94D-AABF-36AF-587D-C40795FD6B6A}"/>
              </a:ext>
            </a:extLst>
          </p:cNvPr>
          <p:cNvSpPr txBox="1"/>
          <p:nvPr/>
        </p:nvSpPr>
        <p:spPr>
          <a:xfrm>
            <a:off x="311700" y="4507104"/>
            <a:ext cx="4028071" cy="31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verage" panose="020B0604020202020204" charset="0"/>
              </a:rPr>
              <a:t>York Downtown Revitalization Project, 2022</a:t>
            </a:r>
          </a:p>
        </p:txBody>
      </p:sp>
    </p:spTree>
    <p:extLst>
      <p:ext uri="{BB962C8B-B14F-4D97-AF65-F5344CB8AC3E}">
        <p14:creationId xmlns:p14="http://schemas.microsoft.com/office/powerpoint/2010/main" val="229618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/>
          <p:nvPr/>
        </p:nvSpPr>
        <p:spPr>
          <a:xfrm>
            <a:off x="4955625" y="530850"/>
            <a:ext cx="3735000" cy="4081800"/>
          </a:xfrm>
          <a:prstGeom prst="rect">
            <a:avLst/>
          </a:prstGeom>
          <a:solidFill>
            <a:srgbClr val="E59D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59D4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4025" y="-1330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900" dirty="0"/>
              <a:t>Section 106 Review Process </a:t>
            </a:r>
            <a:endParaRPr sz="1600" dirty="0"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4450" y="1522413"/>
            <a:ext cx="4045200" cy="27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0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98"/>
              <a:buAutoNum type="arabicPeriod"/>
            </a:pPr>
            <a:r>
              <a:rPr lang="en" sz="1897" dirty="0">
                <a:solidFill>
                  <a:schemeClr val="lt2"/>
                </a:solidFill>
              </a:rPr>
              <a:t>Initiate Section 106 Review </a:t>
            </a:r>
            <a:r>
              <a:rPr lang="en" sz="1400" dirty="0">
                <a:solidFill>
                  <a:schemeClr val="lt2"/>
                </a:solidFill>
              </a:rPr>
              <a:t>(Federal Agency or Designee)</a:t>
            </a:r>
            <a:endParaRPr sz="1400" dirty="0">
              <a:solidFill>
                <a:schemeClr val="lt2"/>
              </a:solidFill>
            </a:endParaRPr>
          </a:p>
          <a:p>
            <a:pPr marL="457200" lvl="0" indent="-34909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98"/>
              <a:buAutoNum type="arabicPeriod"/>
            </a:pPr>
            <a:r>
              <a:rPr lang="en" sz="1897" dirty="0">
                <a:solidFill>
                  <a:schemeClr val="lt2"/>
                </a:solidFill>
              </a:rPr>
              <a:t>Identification of Historic Properties </a:t>
            </a:r>
            <a:r>
              <a:rPr lang="en" sz="1400" dirty="0">
                <a:solidFill>
                  <a:schemeClr val="lt2"/>
                </a:solidFill>
              </a:rPr>
              <a:t>(NESHPO)</a:t>
            </a:r>
            <a:endParaRPr sz="1400" dirty="0">
              <a:solidFill>
                <a:schemeClr val="lt2"/>
              </a:solidFill>
            </a:endParaRPr>
          </a:p>
          <a:p>
            <a:pPr marL="457200" lvl="0" indent="-34909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98"/>
              <a:buAutoNum type="arabicPeriod"/>
            </a:pPr>
            <a:r>
              <a:rPr lang="en" sz="1897" dirty="0">
                <a:solidFill>
                  <a:schemeClr val="lt2"/>
                </a:solidFill>
              </a:rPr>
              <a:t>Assessment of Effects to Historic Properties </a:t>
            </a:r>
            <a:r>
              <a:rPr lang="en" sz="1400" dirty="0">
                <a:solidFill>
                  <a:schemeClr val="lt2"/>
                </a:solidFill>
              </a:rPr>
              <a:t>(NESHPO)</a:t>
            </a:r>
            <a:endParaRPr sz="1400" dirty="0">
              <a:solidFill>
                <a:schemeClr val="lt2"/>
              </a:solidFill>
            </a:endParaRPr>
          </a:p>
          <a:p>
            <a:pPr marL="457200" lvl="0" indent="-34909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98"/>
              <a:buAutoNum type="arabicPeriod"/>
            </a:pPr>
            <a:r>
              <a:rPr lang="en" sz="1897" dirty="0">
                <a:solidFill>
                  <a:schemeClr val="lt2"/>
                </a:solidFill>
              </a:rPr>
              <a:t>Resolution of Adverse Effects</a:t>
            </a:r>
            <a:endParaRPr sz="1897" dirty="0"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2"/>
                </a:solidFill>
              </a:rPr>
              <a:t>(Designee/Federal Agency/ACHP/NESHPO)</a:t>
            </a:r>
            <a:endParaRPr sz="1400" dirty="0">
              <a:solidFill>
                <a:schemeClr val="lt2"/>
              </a:solidFill>
            </a:endParaRPr>
          </a:p>
        </p:txBody>
      </p:sp>
      <p:pic>
        <p:nvPicPr>
          <p:cNvPr id="278" name="Google Shape;278;p9"/>
          <p:cNvPicPr preferRelativeResize="0"/>
          <p:nvPr/>
        </p:nvPicPr>
        <p:blipFill rotWithShape="1">
          <a:blip r:embed="rId3">
            <a:alphaModFix/>
          </a:blip>
          <a:srcRect l="7145" t="12214" r="79405" b="12062"/>
          <a:stretch/>
        </p:blipFill>
        <p:spPr>
          <a:xfrm>
            <a:off x="0" y="4404225"/>
            <a:ext cx="754998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675" y="843975"/>
            <a:ext cx="3318900" cy="345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265500" y="243375"/>
            <a:ext cx="40452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000"/>
              <a:t>Initiation of Section 106 Review</a:t>
            </a:r>
            <a:endParaRPr sz="4000"/>
          </a:p>
        </p:txBody>
      </p:sp>
      <p:sp>
        <p:nvSpPr>
          <p:cNvPr id="285" name="Google Shape;285;p10"/>
          <p:cNvSpPr txBox="1">
            <a:spLocks noGrp="1"/>
          </p:cNvSpPr>
          <p:nvPr>
            <p:ph type="subTitle" idx="1"/>
          </p:nvPr>
        </p:nvSpPr>
        <p:spPr>
          <a:xfrm>
            <a:off x="265500" y="1418600"/>
            <a:ext cx="4170300" cy="3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10"/>
              <a:buChar char="●"/>
            </a:pPr>
            <a:r>
              <a:rPr lang="en" sz="1600" dirty="0">
                <a:solidFill>
                  <a:schemeClr val="lt2"/>
                </a:solidFill>
              </a:rPr>
              <a:t>Federal agency (or designee) submits a request for review to our office.</a:t>
            </a:r>
            <a:endParaRPr sz="1600" dirty="0">
              <a:solidFill>
                <a:schemeClr val="lt2"/>
              </a:solidFill>
            </a:endParaRPr>
          </a:p>
          <a:p>
            <a:pPr marL="457200" lvl="0" indent="-3308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10"/>
              <a:buChar char="●"/>
            </a:pPr>
            <a:r>
              <a:rPr lang="en" sz="1600" dirty="0">
                <a:solidFill>
                  <a:schemeClr val="lt2"/>
                </a:solidFill>
              </a:rPr>
              <a:t>Determine if there is an undertaking.</a:t>
            </a:r>
            <a:endParaRPr sz="1600" dirty="0">
              <a:solidFill>
                <a:schemeClr val="lt2"/>
              </a:solidFill>
            </a:endParaRPr>
          </a:p>
          <a:p>
            <a:pPr marL="914400" lvl="1" indent="-33083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10"/>
              <a:buChar char="○"/>
            </a:pPr>
            <a:r>
              <a:rPr lang="en" sz="1600" dirty="0">
                <a:solidFill>
                  <a:schemeClr val="lt2"/>
                </a:solidFill>
              </a:rPr>
              <a:t>Any activity with federal funding, permitting, licensing, or is on federal land that could affect historic properties.</a:t>
            </a:r>
            <a:endParaRPr sz="1600" dirty="0">
              <a:solidFill>
                <a:schemeClr val="lt2"/>
              </a:solidFill>
            </a:endParaRPr>
          </a:p>
          <a:p>
            <a:pPr marL="457200" lvl="0" indent="-438779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9"/>
              <a:buChar char="●"/>
            </a:pPr>
            <a:r>
              <a:rPr lang="en" sz="1400" dirty="0">
                <a:solidFill>
                  <a:schemeClr val="lt2"/>
                </a:solidFill>
              </a:rPr>
              <a:t>SHPO determines if the property is listed individually, in a historic district, or eligible for listing.</a:t>
            </a:r>
            <a:endParaRPr sz="1400" dirty="0">
              <a:solidFill>
                <a:schemeClr val="lt2"/>
              </a:solidFill>
            </a:endParaRPr>
          </a:p>
          <a:p>
            <a:pPr marL="457200" lvl="0" indent="-40991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4"/>
              <a:buChar char="●"/>
            </a:pPr>
            <a:r>
              <a:rPr lang="en" sz="1400" dirty="0">
                <a:solidFill>
                  <a:schemeClr val="lt2"/>
                </a:solidFill>
              </a:rPr>
              <a:t>If you are wondering whether a property will be considered historic prior to the Section 106 process, our office is always happy to consult on preliminary determinations of eligibility</a:t>
            </a:r>
            <a:r>
              <a:rPr lang="en" sz="1100" dirty="0">
                <a:solidFill>
                  <a:schemeClr val="lt2"/>
                </a:solidFill>
              </a:rPr>
              <a:t> </a:t>
            </a:r>
            <a:endParaRPr sz="1100" dirty="0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9"/>
              <a:buNone/>
            </a:pPr>
            <a:endParaRPr sz="1155" dirty="0">
              <a:solidFill>
                <a:schemeClr val="lt2"/>
              </a:solidFill>
            </a:endParaRPr>
          </a:p>
        </p:txBody>
      </p:sp>
      <p:pic>
        <p:nvPicPr>
          <p:cNvPr id="286" name="Google Shape;286;p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0300" y="279600"/>
            <a:ext cx="3532800" cy="45843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0"/>
              </a:srgbClr>
            </a:outerShdw>
          </a:effectLst>
        </p:spPr>
      </p:pic>
      <p:pic>
        <p:nvPicPr>
          <p:cNvPr id="288" name="Google Shape;288;p10"/>
          <p:cNvPicPr preferRelativeResize="0"/>
          <p:nvPr/>
        </p:nvPicPr>
        <p:blipFill rotWithShape="1">
          <a:blip r:embed="rId4">
            <a:alphaModFix/>
          </a:blip>
          <a:srcRect l="7145" t="12214" r="79405" b="12062"/>
          <a:stretch/>
        </p:blipFill>
        <p:spPr>
          <a:xfrm>
            <a:off x="0" y="4413625"/>
            <a:ext cx="754998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750" y="279600"/>
            <a:ext cx="3485895" cy="458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</TotalTime>
  <Words>1280</Words>
  <Application>Microsoft Office PowerPoint</Application>
  <PresentationFormat>On-screen Show (16:9)</PresentationFormat>
  <Paragraphs>86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Average</vt:lpstr>
      <vt:lpstr>Oswald</vt:lpstr>
      <vt:lpstr>Arial</vt:lpstr>
      <vt:lpstr>Slate</vt:lpstr>
      <vt:lpstr>Section 106: Review and Compliance</vt:lpstr>
      <vt:lpstr>What is Section 106?</vt:lpstr>
      <vt:lpstr>Why does Section 106 exist?</vt:lpstr>
      <vt:lpstr>National Historic Preservation Act of 1966</vt:lpstr>
      <vt:lpstr>What does Section 106 have to do with the Main Street Network?</vt:lpstr>
      <vt:lpstr>Historic Preservation and Nebraska’s Main Streets</vt:lpstr>
      <vt:lpstr>Historic Preservation and Downtown Revitalization</vt:lpstr>
      <vt:lpstr>Section 106 Review Process </vt:lpstr>
      <vt:lpstr>Initiation of Section 106 Review</vt:lpstr>
      <vt:lpstr>What Do We Consider in the Review Process? </vt:lpstr>
      <vt:lpstr>Assessment of Effects to Historic Properties </vt:lpstr>
      <vt:lpstr>Secretary of the Interior's Standards</vt:lpstr>
      <vt:lpstr>Adverse Effects</vt:lpstr>
      <vt:lpstr>Adverse Effects Process</vt:lpstr>
      <vt:lpstr>Mitigation of Adverse Effects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Rose, Haylee</cp:lastModifiedBy>
  <cp:revision>1</cp:revision>
  <dcterms:modified xsi:type="dcterms:W3CDTF">2025-09-30T14:59:47Z</dcterms:modified>
</cp:coreProperties>
</file>