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3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67" r:id="rId16"/>
    <p:sldId id="268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6" r:id="rId31"/>
    <p:sldId id="287" r:id="rId32"/>
    <p:sldId id="284" r:id="rId33"/>
  </p:sldIdLst>
  <p:sldSz cx="12192000" cy="6858000"/>
  <p:notesSz cx="7077075" cy="8520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842" autoAdjust="0"/>
  </p:normalViewPr>
  <p:slideViewPr>
    <p:cSldViewPr snapToGrid="0">
      <p:cViewPr varScale="1">
        <p:scale>
          <a:sx n="77" d="100"/>
          <a:sy n="77" d="100"/>
        </p:scale>
        <p:origin x="60" y="235"/>
      </p:cViewPr>
      <p:guideLst/>
    </p:cSldViewPr>
  </p:slideViewPr>
  <p:outlineViewPr>
    <p:cViewPr>
      <p:scale>
        <a:sx n="33" d="100"/>
        <a:sy n="33" d="100"/>
      </p:scale>
      <p:origin x="0" y="-862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338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F99502AF-785F-47E4-BA4C-ECCF083702D3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065213"/>
            <a:ext cx="5111750" cy="2874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100305"/>
            <a:ext cx="5661660" cy="3354795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09263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09263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3FB94040-49E2-47F6-9031-180E863C68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7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83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businesses not operational in 2019 or seasonal businesses alternative calculation methods are available which will be covered later in the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408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Payroll costs for all employees whether they are working or not. For example if you have temporarily furloughed employees and they are not receiving</a:t>
            </a:r>
            <a:r>
              <a:rPr lang="en-US" baseline="0" dirty="0"/>
              <a:t> unemployment compensation benefits</a:t>
            </a:r>
            <a:r>
              <a:rPr lang="en-US" dirty="0"/>
              <a:t> you can use loan proceeds to compensate them. Or if you have reduced the hours of some</a:t>
            </a:r>
            <a:r>
              <a:rPr lang="en-US" baseline="0" dirty="0"/>
              <a:t> of your employees you can use load proceeds to “make them whole”</a:t>
            </a:r>
            <a:endParaRPr lang="en-US" dirty="0"/>
          </a:p>
          <a:p>
            <a:endParaRPr lang="en-US" dirty="0"/>
          </a:p>
          <a:p>
            <a:r>
              <a:rPr lang="en-US" dirty="0"/>
              <a:t>Or,</a:t>
            </a:r>
            <a:r>
              <a:rPr lang="en-US" baseline="0" dirty="0"/>
              <a:t> </a:t>
            </a:r>
            <a:r>
              <a:rPr lang="en-US" dirty="0"/>
              <a:t>you may decide to temporarily increase rates of pay for your employees, or pay them a</a:t>
            </a:r>
            <a:r>
              <a:rPr lang="en-US" baseline="0" dirty="0"/>
              <a:t> discretionary stipend like hazard pay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you received an SBA EIDL loan from January 31, 2020 through April, 3, 202 you can apply for a PPP loan. If your EIDL loan was not used for payroll costs, it does not affect your eligibility for a PPP loan</a:t>
            </a:r>
          </a:p>
          <a:p>
            <a:endParaRPr lang="en-US" dirty="0"/>
          </a:p>
          <a:p>
            <a:r>
              <a:rPr lang="en-US" dirty="0"/>
              <a:t>If your EIDL loan was used for payroll costs,  your PPP loan must be used to refinance your EIDL loan. Proceeds on any advance up to $10,000 on the EIDL load will be deducted from the loan forgiveness amount on the PPP loan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399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582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9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2227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9170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4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3025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848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very simple examples for existing businesses.</a:t>
            </a:r>
          </a:p>
          <a:p>
            <a:r>
              <a:rPr lang="en-US" dirty="0"/>
              <a:t>We will be providing you will Excel workbooks that you can use to calculate the loan amount if you choose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59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6220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3454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3989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2843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4436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344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765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3467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What to do if your bank does not participate or denies you a loan? </a:t>
            </a:r>
          </a:p>
          <a:p>
            <a:r>
              <a:rPr lang="en-US" dirty="0"/>
              <a:t>3 options – wait until your bank starts accepting applications, open an account at another bank (not recommended) or seek out another SBA 7(a) lender .</a:t>
            </a:r>
          </a:p>
          <a:p>
            <a:r>
              <a:rPr lang="en-US" dirty="0"/>
              <a:t>Top lenders include, Bank of America, Wells Fargo, TD Bank,  Center State Bank</a:t>
            </a:r>
          </a:p>
          <a:p>
            <a:endParaRPr lang="en-US" dirty="0"/>
          </a:p>
          <a:p>
            <a:r>
              <a:rPr lang="en-US" dirty="0"/>
              <a:t>On April 3</a:t>
            </a:r>
            <a:r>
              <a:rPr lang="en-US" baseline="30000" dirty="0"/>
              <a:t>rd</a:t>
            </a:r>
            <a:r>
              <a:rPr lang="en-US" dirty="0"/>
              <a:t> Secretary Mnuchin tweeted out that over $1.8B in PPP loans have already been funded. Bank of America has indicated that it has already processed $6B in loans on the first day, which was April 3</a:t>
            </a:r>
            <a:r>
              <a:rPr lang="en-US" baseline="30000" dirty="0"/>
              <a:t>rd</a:t>
            </a:r>
            <a:r>
              <a:rPr lang="en-US" dirty="0"/>
              <a:t>. Time is of the essence.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929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2525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9363">
              <a:defRPr/>
            </a:pPr>
            <a:fld id="{452140A9-11FD-AB46-B99D-C1331D8D84D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9363">
                <a:defRPr/>
              </a:pPr>
              <a:t>29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65553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59216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9363">
              <a:defRPr/>
            </a:pPr>
            <a:fld id="{452140A9-11FD-AB46-B99D-C1331D8D84D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9363">
                <a:defRPr/>
              </a:pPr>
              <a:t>30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424961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60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67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87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331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6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you mean by affiliation? </a:t>
            </a:r>
          </a:p>
          <a:p>
            <a:r>
              <a:rPr lang="en-US" dirty="0"/>
              <a:t>Generally, affiliation exists when one business controls or has the power to control another or when a third party (or parties) controls or has the power to control both businesses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3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B94040-49E2-47F6-9031-180E863C68D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27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5B41C9B-6608-4622-AC0F-30F21DB815D6}"/>
              </a:ext>
            </a:extLst>
          </p:cNvPr>
          <p:cNvGrpSpPr/>
          <p:nvPr/>
        </p:nvGrpSpPr>
        <p:grpSpPr>
          <a:xfrm>
            <a:off x="0" y="6121888"/>
            <a:ext cx="12192001" cy="736112"/>
            <a:chOff x="0" y="6121888"/>
            <a:chExt cx="12192001" cy="73611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AF31BB0-C7C4-4E03-90B0-44326B5B1161}"/>
                </a:ext>
              </a:extLst>
            </p:cNvPr>
            <p:cNvSpPr/>
            <p:nvPr/>
          </p:nvSpPr>
          <p:spPr>
            <a:xfrm>
              <a:off x="1" y="6126480"/>
              <a:ext cx="12192000" cy="7315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B793B9F-96A9-46B9-BD5C-B6931BF279F6}"/>
                </a:ext>
              </a:extLst>
            </p:cNvPr>
            <p:cNvSpPr/>
            <p:nvPr/>
          </p:nvSpPr>
          <p:spPr>
            <a:xfrm>
              <a:off x="0" y="6121888"/>
              <a:ext cx="12192001" cy="659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4AF38-A633-43C8-9C3E-157054F3AA37}"/>
                </a:ext>
              </a:extLst>
            </p:cNvPr>
            <p:cNvSpPr txBox="1"/>
            <p:nvPr/>
          </p:nvSpPr>
          <p:spPr>
            <a:xfrm>
              <a:off x="174642" y="6318291"/>
              <a:ext cx="1845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www.score.org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5738A5C-113A-4DBE-88D6-BABF49D6CF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440"/>
            <a:stretch/>
          </p:blipFill>
          <p:spPr>
            <a:xfrm>
              <a:off x="9470867" y="6342797"/>
              <a:ext cx="1611238" cy="457200"/>
            </a:xfrm>
            <a:prstGeom prst="rect">
              <a:avLst/>
            </a:prstGeom>
          </p:spPr>
        </p:pic>
        <p:pic>
          <p:nvPicPr>
            <p:cNvPr id="18" name="Picture 17" descr="A picture containing drawing, plate&#10;&#10;Description automatically generated">
              <a:extLst>
                <a:ext uri="{FF2B5EF4-FFF2-40B4-BE49-F238E27FC236}">
                  <a16:creationId xmlns:a16="http://schemas.microsoft.com/office/drawing/2014/main" id="{A099223B-D34E-4FF5-ADDA-59721D4EBD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63190" y="6199448"/>
              <a:ext cx="640080" cy="64008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719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2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A Recogn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15DC282-E4FF-4DCC-A091-AC1685FECDAD}"/>
              </a:ext>
            </a:extLst>
          </p:cNvPr>
          <p:cNvSpPr/>
          <p:nvPr/>
        </p:nvSpPr>
        <p:spPr>
          <a:xfrm>
            <a:off x="184727" y="646545"/>
            <a:ext cx="1183178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F905D2-EE2D-4B3F-B4A0-968DCF846D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0843BD03-F91C-48AC-A3F6-6402DAC91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443" y="1011670"/>
            <a:ext cx="3717452" cy="36576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A0E416-FF18-4422-825E-1EC75429C11B}"/>
              </a:ext>
            </a:extLst>
          </p:cNvPr>
          <p:cNvSpPr/>
          <p:nvPr/>
        </p:nvSpPr>
        <p:spPr>
          <a:xfrm>
            <a:off x="5374702" y="998104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dirty="0"/>
              <a:t>Funded in part through a cooperative agreement with the U.S. Small Business Administration.</a:t>
            </a:r>
          </a:p>
          <a:p>
            <a:pPr lvl="0" algn="ctr"/>
            <a:r>
              <a:rPr lang="en-US" sz="3200" dirty="0"/>
              <a:t>All opinions, conclusions, and/or recommendations expressed herein are those of the author(s) and do not necessarily reflect the </a:t>
            </a:r>
            <a:br>
              <a:rPr lang="en-US" sz="3200" dirty="0"/>
            </a:br>
            <a:r>
              <a:rPr lang="en-US" sz="3200" dirty="0"/>
              <a:t>views of the SBA.</a:t>
            </a:r>
          </a:p>
        </p:txBody>
      </p:sp>
    </p:spTree>
    <p:extLst>
      <p:ext uri="{BB962C8B-B14F-4D97-AF65-F5344CB8AC3E}">
        <p14:creationId xmlns:p14="http://schemas.microsoft.com/office/powerpoint/2010/main" val="429248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A7FB1D-B645-49F6-9803-3961F27937D8}" type="datetimeFigureOut">
              <a:rPr lang="en-US" smtClean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068291"/>
            <a:ext cx="12192000" cy="789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7311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4933"/>
            <a:ext cx="10515600" cy="11657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8892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3637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0740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306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975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207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097" y="655783"/>
            <a:ext cx="3932237" cy="140161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6655" y="655783"/>
            <a:ext cx="6718733" cy="52052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97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35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05035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013186" y="0"/>
            <a:ext cx="8178814" cy="6356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1" y="457200"/>
            <a:ext cx="3505200" cy="1600200"/>
          </a:xfr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04079" y="0"/>
            <a:ext cx="8087921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002" y="2057400"/>
            <a:ext cx="3505199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3117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-1" y="29839"/>
            <a:ext cx="12188825" cy="1457864"/>
          </a:xfrm>
          <a:prstGeom prst="rect">
            <a:avLst/>
          </a:prstGeom>
          <a:solidFill>
            <a:srgbClr val="006EB7"/>
          </a:solidFill>
          <a:ln w="15875" cap="flat" cmpd="sng" algn="ctr">
            <a:noFill/>
            <a:prstDash val="solid"/>
          </a:ln>
          <a:effectLst/>
        </p:spPr>
      </p:sp>
      <p:sp>
        <p:nvSpPr>
          <p:cNvPr id="29" name="Picture Placeholder 2"/>
          <p:cNvSpPr txBox="1">
            <a:spLocks noChangeAspect="1"/>
          </p:cNvSpPr>
          <p:nvPr/>
        </p:nvSpPr>
        <p:spPr>
          <a:xfrm>
            <a:off x="15" y="1519707"/>
            <a:ext cx="12191985" cy="533829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vert="horz" lIns="45720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6A9F4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Click icon to add picture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9761" y="162014"/>
            <a:ext cx="11338565" cy="676767"/>
          </a:xfrm>
        </p:spPr>
        <p:txBody>
          <a:bodyPr vert="horz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9455" y="870785"/>
            <a:ext cx="11342253" cy="448389"/>
          </a:xfrm>
        </p:spPr>
        <p:txBody>
          <a:bodyPr vert="horz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0" y="1455699"/>
            <a:ext cx="12188825" cy="64008"/>
          </a:xfrm>
          <a:prstGeom prst="rect">
            <a:avLst/>
          </a:prstGeom>
          <a:solidFill>
            <a:srgbClr val="6A9F42"/>
          </a:solidFill>
          <a:ln w="15875" cap="flat" cmpd="sng" algn="ctr">
            <a:noFill/>
            <a:prstDash val="solid"/>
          </a:ln>
          <a:effectLst/>
        </p:spPr>
      </p:sp>
    </p:spTree>
    <p:extLst>
      <p:ext uri="{BB962C8B-B14F-4D97-AF65-F5344CB8AC3E}">
        <p14:creationId xmlns:p14="http://schemas.microsoft.com/office/powerpoint/2010/main" val="171368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7799" y="286604"/>
            <a:ext cx="11743267" cy="720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799" y="1109134"/>
            <a:ext cx="5797974" cy="5105398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5108" y="1109135"/>
            <a:ext cx="5775958" cy="5105398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28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3999" y="286603"/>
            <a:ext cx="11675533" cy="6785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3999" y="1058654"/>
            <a:ext cx="5781041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3999" y="1794936"/>
            <a:ext cx="5781041" cy="3378200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38333" y="1058654"/>
            <a:ext cx="5791199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38333" y="1794936"/>
            <a:ext cx="5791199" cy="3378200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973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3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8042" y="6410651"/>
            <a:ext cx="1301579" cy="44734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4642" y="6410651"/>
            <a:ext cx="1845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www.score.org</a:t>
            </a:r>
          </a:p>
        </p:txBody>
      </p:sp>
    </p:spTree>
    <p:extLst>
      <p:ext uri="{BB962C8B-B14F-4D97-AF65-F5344CB8AC3E}">
        <p14:creationId xmlns:p14="http://schemas.microsoft.com/office/powerpoint/2010/main" val="13538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63EAC4C-DAF1-499A-9622-1DC9FB683A56}"/>
              </a:ext>
            </a:extLst>
          </p:cNvPr>
          <p:cNvGrpSpPr/>
          <p:nvPr/>
        </p:nvGrpSpPr>
        <p:grpSpPr>
          <a:xfrm>
            <a:off x="0" y="6121888"/>
            <a:ext cx="12192001" cy="736112"/>
            <a:chOff x="0" y="6121888"/>
            <a:chExt cx="12192001" cy="73611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F056F68-675D-49B5-BF7A-F5E317C5813C}"/>
                </a:ext>
              </a:extLst>
            </p:cNvPr>
            <p:cNvSpPr/>
            <p:nvPr/>
          </p:nvSpPr>
          <p:spPr>
            <a:xfrm>
              <a:off x="1" y="6126480"/>
              <a:ext cx="12192000" cy="7315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368569F-D43B-4338-9380-5E8483BF9718}"/>
                </a:ext>
              </a:extLst>
            </p:cNvPr>
            <p:cNvSpPr/>
            <p:nvPr/>
          </p:nvSpPr>
          <p:spPr>
            <a:xfrm>
              <a:off x="0" y="6121888"/>
              <a:ext cx="12192001" cy="659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02BB959-3C99-47BC-9D24-111BB1E09769}"/>
                </a:ext>
              </a:extLst>
            </p:cNvPr>
            <p:cNvSpPr txBox="1"/>
            <p:nvPr/>
          </p:nvSpPr>
          <p:spPr>
            <a:xfrm>
              <a:off x="174642" y="6318291"/>
              <a:ext cx="1845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www.score.org</a:t>
              </a: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888D2811-6139-4777-890C-CA9059A517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440"/>
            <a:stretch/>
          </p:blipFill>
          <p:spPr>
            <a:xfrm>
              <a:off x="9470867" y="6342797"/>
              <a:ext cx="1611238" cy="457200"/>
            </a:xfrm>
            <a:prstGeom prst="rect">
              <a:avLst/>
            </a:prstGeom>
          </p:spPr>
        </p:pic>
        <p:pic>
          <p:nvPicPr>
            <p:cNvPr id="19" name="Picture 18" descr="A picture containing drawing, plate&#10;&#10;Description automatically generated">
              <a:extLst>
                <a:ext uri="{FF2B5EF4-FFF2-40B4-BE49-F238E27FC236}">
                  <a16:creationId xmlns:a16="http://schemas.microsoft.com/office/drawing/2014/main" id="{FDCAF86C-5971-4E01-B414-21599EE4F4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63190" y="6199448"/>
              <a:ext cx="640080" cy="640080"/>
            </a:xfrm>
            <a:prstGeom prst="rect">
              <a:avLst/>
            </a:prstGeom>
          </p:spPr>
        </p:pic>
      </p:grpSp>
      <p:sp>
        <p:nvSpPr>
          <p:cNvPr id="13" name="Picture Placeholder 2"/>
          <p:cNvSpPr>
            <a:spLocks noGrp="1" noChangeAspect="1"/>
          </p:cNvSpPr>
          <p:nvPr>
            <p:ph type="pic" idx="10"/>
          </p:nvPr>
        </p:nvSpPr>
        <p:spPr>
          <a:xfrm>
            <a:off x="15" y="1"/>
            <a:ext cx="12191985" cy="6121888"/>
          </a:xfrm>
          <a:blipFill>
            <a:blip r:embed="rId5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1313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3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EF1F972-8FD0-4722-9483-6F2C5ADD6C0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440"/>
          <a:stretch/>
        </p:blipFill>
        <p:spPr>
          <a:xfrm>
            <a:off x="10619487" y="6444734"/>
            <a:ext cx="1301579" cy="3693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319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09B645B-B897-46BB-A21D-665AC97E50FD}"/>
              </a:ext>
            </a:extLst>
          </p:cNvPr>
          <p:cNvGrpSpPr/>
          <p:nvPr/>
        </p:nvGrpSpPr>
        <p:grpSpPr>
          <a:xfrm>
            <a:off x="0" y="6121888"/>
            <a:ext cx="12192001" cy="736112"/>
            <a:chOff x="0" y="6121888"/>
            <a:chExt cx="12192001" cy="73611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1D10699-64A9-4E8A-B8E8-EC56FB79C9C6}"/>
                </a:ext>
              </a:extLst>
            </p:cNvPr>
            <p:cNvSpPr/>
            <p:nvPr/>
          </p:nvSpPr>
          <p:spPr>
            <a:xfrm>
              <a:off x="1" y="6126480"/>
              <a:ext cx="12192000" cy="7315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674A758-9974-499F-B151-E26FEED25046}"/>
                </a:ext>
              </a:extLst>
            </p:cNvPr>
            <p:cNvSpPr/>
            <p:nvPr/>
          </p:nvSpPr>
          <p:spPr>
            <a:xfrm>
              <a:off x="0" y="6121888"/>
              <a:ext cx="12192001" cy="659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5300770-05A3-490D-AC30-46A0AE23CD6A}"/>
                </a:ext>
              </a:extLst>
            </p:cNvPr>
            <p:cNvSpPr txBox="1"/>
            <p:nvPr/>
          </p:nvSpPr>
          <p:spPr>
            <a:xfrm>
              <a:off x="174642" y="6318291"/>
              <a:ext cx="1845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www.score.org</a:t>
              </a: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15B9A9D-BA06-47D5-9638-B2BFC09A08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440"/>
            <a:stretch/>
          </p:blipFill>
          <p:spPr>
            <a:xfrm>
              <a:off x="9470867" y="6342797"/>
              <a:ext cx="1611238" cy="457200"/>
            </a:xfrm>
            <a:prstGeom prst="rect">
              <a:avLst/>
            </a:prstGeom>
          </p:spPr>
        </p:pic>
        <p:pic>
          <p:nvPicPr>
            <p:cNvPr id="14" name="Picture 13" descr="A picture containing drawing, plate&#10;&#10;Description automatically generated">
              <a:extLst>
                <a:ext uri="{FF2B5EF4-FFF2-40B4-BE49-F238E27FC236}">
                  <a16:creationId xmlns:a16="http://schemas.microsoft.com/office/drawing/2014/main" id="{A81A801C-9674-4451-A69E-D17A031077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63190" y="6199448"/>
              <a:ext cx="640080" cy="640080"/>
            </a:xfrm>
            <a:prstGeom prst="rect">
              <a:avLst/>
            </a:prstGeom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13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ags" Target="../tags/tag7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5A48C-53F2-432C-898F-35B4BD93377C}"/>
              </a:ext>
            </a:extLst>
          </p:cNvPr>
          <p:cNvGrpSpPr/>
          <p:nvPr/>
        </p:nvGrpSpPr>
        <p:grpSpPr>
          <a:xfrm>
            <a:off x="0" y="6121888"/>
            <a:ext cx="12192001" cy="736112"/>
            <a:chOff x="0" y="6121888"/>
            <a:chExt cx="12192001" cy="736112"/>
          </a:xfrm>
        </p:grpSpPr>
        <p:sp>
          <p:nvSpPr>
            <p:cNvPr id="7" name="Rectangle 6"/>
            <p:cNvSpPr/>
            <p:nvPr/>
          </p:nvSpPr>
          <p:spPr>
            <a:xfrm>
              <a:off x="1" y="6126480"/>
              <a:ext cx="12192000" cy="7315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0" y="6121888"/>
              <a:ext cx="12192001" cy="659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TextBox 11"/>
            <p:cNvSpPr txBox="1"/>
            <p:nvPr/>
          </p:nvSpPr>
          <p:spPr>
            <a:xfrm>
              <a:off x="174642" y="6318291"/>
              <a:ext cx="1845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www.score.org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440"/>
            <a:stretch/>
          </p:blipFill>
          <p:spPr>
            <a:xfrm>
              <a:off x="9470867" y="6342797"/>
              <a:ext cx="1611238" cy="457200"/>
            </a:xfrm>
            <a:prstGeom prst="rect">
              <a:avLst/>
            </a:prstGeom>
          </p:spPr>
        </p:pic>
        <p:pic>
          <p:nvPicPr>
            <p:cNvPr id="11" name="Picture 10" descr="A picture containing drawing, plate&#10;&#10;Description automatically generated">
              <a:extLst>
                <a:ext uri="{FF2B5EF4-FFF2-40B4-BE49-F238E27FC236}">
                  <a16:creationId xmlns:a16="http://schemas.microsoft.com/office/drawing/2014/main" id="{2C3F0040-568C-48E3-9EEA-03DA2FA7375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63190" y="6199448"/>
              <a:ext cx="640080" cy="640080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641" y="286603"/>
            <a:ext cx="11746425" cy="6785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41" y="1024185"/>
            <a:ext cx="11746425" cy="48449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998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rgbClr val="FFFFFF"/>
                </a:solidFill>
              </a:defRPr>
            </a:lvl1pPr>
          </a:lstStyle>
          <a:p>
            <a:fld id="{F1D40549-BA90-426B-A2D5-E04BA630BC2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" y="857311"/>
            <a:ext cx="116586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3"/>
    </p:custDataLst>
    <p:extLst>
      <p:ext uri="{BB962C8B-B14F-4D97-AF65-F5344CB8AC3E}">
        <p14:creationId xmlns:p14="http://schemas.microsoft.com/office/powerpoint/2010/main" val="188546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A10F2D7-2416-4877-9355-7CDE9257E608}"/>
              </a:ext>
            </a:extLst>
          </p:cNvPr>
          <p:cNvGrpSpPr/>
          <p:nvPr/>
        </p:nvGrpSpPr>
        <p:grpSpPr>
          <a:xfrm>
            <a:off x="147031" y="6172835"/>
            <a:ext cx="11783877" cy="640080"/>
            <a:chOff x="147031" y="6172835"/>
            <a:chExt cx="11783877" cy="640080"/>
          </a:xfrm>
        </p:grpSpPr>
        <p:sp>
          <p:nvSpPr>
            <p:cNvPr id="14" name="TextBox 13"/>
            <p:cNvSpPr txBox="1"/>
            <p:nvPr/>
          </p:nvSpPr>
          <p:spPr>
            <a:xfrm>
              <a:off x="147031" y="6410651"/>
              <a:ext cx="18452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  <a:latin typeface="Gill Sans MT"/>
                </a:rPr>
                <a:t>www.score.org</a:t>
              </a: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85" t="28704" r="6945" b="23611"/>
            <a:stretch/>
          </p:blipFill>
          <p:spPr>
            <a:xfrm>
              <a:off x="9740515" y="6354582"/>
              <a:ext cx="1371600" cy="394623"/>
            </a:xfrm>
            <a:prstGeom prst="rect">
              <a:avLst/>
            </a:prstGeom>
          </p:spPr>
        </p:pic>
        <p:pic>
          <p:nvPicPr>
            <p:cNvPr id="5" name="Picture 4" descr="A close up of a sign&#10;&#10;Description automatically generated">
              <a:extLst>
                <a:ext uri="{FF2B5EF4-FFF2-40B4-BE49-F238E27FC236}">
                  <a16:creationId xmlns:a16="http://schemas.microsoft.com/office/drawing/2014/main" id="{C5F9DA71-5105-4F1E-857A-40AE3C1460E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0828" y="6172835"/>
              <a:ext cx="640080" cy="640080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9528" y="572270"/>
            <a:ext cx="11144828" cy="11184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527" y="1825625"/>
            <a:ext cx="11144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41B93-495C-414A-91A8-7CC689EB59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" y="450203"/>
            <a:ext cx="12192001" cy="65998"/>
          </a:xfrm>
          <a:prstGeom prst="rect">
            <a:avLst/>
          </a:prstGeom>
          <a:solidFill>
            <a:srgbClr val="6A9F42"/>
          </a:solidFill>
          <a:ln w="15875" cap="flat" cmpd="sng" algn="ctr">
            <a:noFill/>
            <a:prstDash val="solid"/>
          </a:ln>
          <a:effectLst/>
        </p:spPr>
      </p:sp>
      <p:sp>
        <p:nvSpPr>
          <p:cNvPr id="11" name="Rectangle 10"/>
          <p:cNvSpPr/>
          <p:nvPr/>
        </p:nvSpPr>
        <p:spPr>
          <a:xfrm>
            <a:off x="1" y="0"/>
            <a:ext cx="12192000" cy="457200"/>
          </a:xfrm>
          <a:prstGeom prst="rect">
            <a:avLst/>
          </a:prstGeom>
          <a:solidFill>
            <a:srgbClr val="006EB7"/>
          </a:solidFill>
          <a:ln w="15875" cap="flat" cmpd="sng" algn="ctr">
            <a:noFill/>
            <a:prstDash val="solid"/>
          </a:ln>
          <a:effectLst/>
        </p:spPr>
      </p:sp>
    </p:spTree>
    <p:custDataLst>
      <p:tags r:id="rId12"/>
    </p:custDataLst>
    <p:extLst>
      <p:ext uri="{BB962C8B-B14F-4D97-AF65-F5344CB8AC3E}">
        <p14:creationId xmlns:p14="http://schemas.microsoft.com/office/powerpoint/2010/main" val="265152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a.gov/funding-programs/loans/coronavirus-relief-options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ome.treasury.gov/cares" TargetMode="External"/><Relationship Id="rId5" Type="http://schemas.openxmlformats.org/officeDocument/2006/relationships/hyperlink" Target="https://www.score.org/coronavirus-sba-loans-and-cares-act-assistance" TargetMode="External"/><Relationship Id="rId4" Type="http://schemas.openxmlformats.org/officeDocument/2006/relationships/hyperlink" Target="https://www.sba.gov/article/2020/mar/02/100-most-active-sba-7a-lenders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.treasury.gov/care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63778-6B38-4F87-B8B1-42DB4144E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Planificando</a:t>
            </a:r>
            <a:r>
              <a:rPr lang="en-US" dirty="0"/>
              <a:t> un </a:t>
            </a:r>
            <a:r>
              <a:rPr lang="en-US" dirty="0" err="1"/>
              <a:t>Negocio</a:t>
            </a:r>
            <a:r>
              <a:rPr lang="en-US" dirty="0"/>
              <a:t> </a:t>
            </a:r>
            <a:r>
              <a:rPr lang="en-US" dirty="0" err="1"/>
              <a:t>Saludable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C840-7C6D-4C8F-B80D-71BA1AFB34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Nebraska Route 81 SCORE chapter  </a:t>
            </a:r>
          </a:p>
          <a:p>
            <a:r>
              <a:rPr lang="en-US" dirty="0"/>
              <a:t>April 7, 2020</a:t>
            </a:r>
          </a:p>
        </p:txBody>
      </p:sp>
    </p:spTree>
    <p:extLst>
      <p:ext uri="{BB962C8B-B14F-4D97-AF65-F5344CB8AC3E}">
        <p14:creationId xmlns:p14="http://schemas.microsoft.com/office/powerpoint/2010/main" val="2630249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327FF-AD93-49C8-859B-707C96477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Detalles</a:t>
            </a:r>
            <a:r>
              <a:rPr lang="en-US" dirty="0"/>
              <a:t> del </a:t>
            </a:r>
            <a:r>
              <a:rPr lang="en-US" dirty="0" err="1"/>
              <a:t>Préstamo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D0D35F5-99CD-4EA8-ACFB-446FFA6B64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718844"/>
              </p:ext>
            </p:extLst>
          </p:nvPr>
        </p:nvGraphicFramePr>
        <p:xfrm>
          <a:off x="174112" y="1023937"/>
          <a:ext cx="11746426" cy="3967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3213">
                  <a:extLst>
                    <a:ext uri="{9D8B030D-6E8A-4147-A177-3AD203B41FA5}">
                      <a16:colId xmlns:a16="http://schemas.microsoft.com/office/drawing/2014/main" val="126155248"/>
                    </a:ext>
                  </a:extLst>
                </a:gridCol>
                <a:gridCol w="5873213">
                  <a:extLst>
                    <a:ext uri="{9D8B030D-6E8A-4147-A177-3AD203B41FA5}">
                      <a16:colId xmlns:a16="http://schemas.microsoft.com/office/drawing/2014/main" val="1507148075"/>
                    </a:ext>
                  </a:extLst>
                </a:gridCol>
              </a:tblGrid>
              <a:tr h="395219">
                <a:tc>
                  <a:txBody>
                    <a:bodyPr/>
                    <a:lstStyle/>
                    <a:p>
                      <a:r>
                        <a:rPr lang="en-US" dirty="0" err="1"/>
                        <a:t>Período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Cubierto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2/15/2020 hasta 6/30/2020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799623"/>
                  </a:ext>
                </a:extLst>
              </a:tr>
              <a:tr h="682159">
                <a:tc>
                  <a:txBody>
                    <a:bodyPr/>
                    <a:lstStyle/>
                    <a:p>
                      <a:r>
                        <a:rPr lang="en-US" dirty="0"/>
                        <a:t>Monto del </a:t>
                      </a:r>
                      <a:r>
                        <a:rPr lang="en-US" dirty="0" err="1"/>
                        <a:t>Préstamo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2.5 </a:t>
                      </a:r>
                      <a:r>
                        <a:rPr lang="en-US" dirty="0" err="1"/>
                        <a:t>veces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total de los </a:t>
                      </a:r>
                      <a:r>
                        <a:rPr lang="en-US" dirty="0" err="1"/>
                        <a:t>costos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r>
                        <a:rPr lang="en-US" dirty="0"/>
                        <a:t> por 12 </a:t>
                      </a:r>
                      <a:r>
                        <a:rPr lang="en-US" dirty="0" err="1"/>
                        <a:t>meses</a:t>
                      </a:r>
                      <a:r>
                        <a:rPr lang="en-US" dirty="0"/>
                        <a:t> antes de la </a:t>
                      </a:r>
                      <a:r>
                        <a:rPr lang="en-US" dirty="0" err="1"/>
                        <a:t>fecha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ejecución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préstamo</a:t>
                      </a:r>
                      <a:r>
                        <a:rPr lang="en-US" dirty="0"/>
                        <a:t> – hasta $10 </a:t>
                      </a:r>
                      <a:r>
                        <a:rPr lang="en-US" dirty="0" err="1"/>
                        <a:t>millones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101952"/>
                  </a:ext>
                </a:extLst>
              </a:tr>
              <a:tr h="395219">
                <a:tc>
                  <a:txBody>
                    <a:bodyPr/>
                    <a:lstStyle/>
                    <a:p>
                      <a:r>
                        <a:rPr lang="en-US" dirty="0" err="1"/>
                        <a:t>Tasa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Interés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Tasa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fija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interés</a:t>
                      </a:r>
                      <a:r>
                        <a:rPr lang="en-US" dirty="0"/>
                        <a:t> al 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096778"/>
                  </a:ext>
                </a:extLst>
              </a:tr>
              <a:tr h="395219">
                <a:tc>
                  <a:txBody>
                    <a:bodyPr/>
                    <a:lstStyle/>
                    <a:p>
                      <a:r>
                        <a:rPr lang="en-US" dirty="0" err="1"/>
                        <a:t>Duración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Préstamo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</a:t>
                      </a:r>
                      <a:r>
                        <a:rPr lang="en-US" dirty="0" err="1"/>
                        <a:t>años</a:t>
                      </a:r>
                      <a:r>
                        <a:rPr lang="en-US" dirty="0"/>
                        <a:t>; sin </a:t>
                      </a:r>
                      <a:r>
                        <a:rPr lang="en-US" dirty="0" err="1"/>
                        <a:t>penalidad</a:t>
                      </a:r>
                      <a:r>
                        <a:rPr lang="en-US" dirty="0"/>
                        <a:t> o cargos por </a:t>
                      </a:r>
                      <a:r>
                        <a:rPr lang="en-US" dirty="0" err="1"/>
                        <a:t>pago</a:t>
                      </a:r>
                      <a:r>
                        <a:rPr lang="en-US" dirty="0"/>
                        <a:t> por adelantado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145351"/>
                  </a:ext>
                </a:extLst>
              </a:tr>
              <a:tr h="395219">
                <a:tc>
                  <a:txBody>
                    <a:bodyPr/>
                    <a:lstStyle/>
                    <a:p>
                      <a:r>
                        <a:rPr lang="en-US" dirty="0" err="1"/>
                        <a:t>Garantía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Requerida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225581"/>
                  </a:ext>
                </a:extLst>
              </a:tr>
              <a:tr h="395219">
                <a:tc>
                  <a:txBody>
                    <a:bodyPr/>
                    <a:lstStyle/>
                    <a:p>
                      <a:r>
                        <a:rPr lang="en-US" dirty="0" err="1"/>
                        <a:t>Garantía</a:t>
                      </a:r>
                      <a:r>
                        <a:rPr lang="en-US" dirty="0"/>
                        <a:t> Personal </a:t>
                      </a:r>
                      <a:r>
                        <a:rPr lang="en-US" dirty="0" err="1"/>
                        <a:t>Requerida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215685"/>
                  </a:ext>
                </a:extLst>
              </a:tr>
              <a:tr h="682159">
                <a:tc>
                  <a:txBody>
                    <a:bodyPr/>
                    <a:lstStyle/>
                    <a:p>
                      <a:r>
                        <a:rPr lang="en-US" dirty="0" err="1"/>
                        <a:t>Retraso</a:t>
                      </a:r>
                      <a:r>
                        <a:rPr lang="en-US" dirty="0"/>
                        <a:t> para el Pago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 </a:t>
                      </a:r>
                      <a:r>
                        <a:rPr lang="en-US" dirty="0" err="1"/>
                        <a:t>meses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incluyendo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interés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223966"/>
                  </a:ext>
                </a:extLst>
              </a:tr>
              <a:tr h="395219">
                <a:tc>
                  <a:txBody>
                    <a:bodyPr/>
                    <a:lstStyle/>
                    <a:p>
                      <a:r>
                        <a:rPr lang="en-US" dirty="0" err="1"/>
                        <a:t>Disponibilidad</a:t>
                      </a:r>
                      <a:r>
                        <a:rPr lang="en-US" dirty="0"/>
                        <a:t> para </a:t>
                      </a:r>
                      <a:r>
                        <a:rPr lang="en-US" dirty="0" err="1"/>
                        <a:t>perdón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958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637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94224-E09E-4E46-89D5-D50513BB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puedo</a:t>
            </a:r>
            <a:r>
              <a:rPr lang="en-US" dirty="0"/>
              <a:t> </a:t>
            </a:r>
            <a:r>
              <a:rPr lang="en-US" dirty="0" err="1"/>
              <a:t>utilizar</a:t>
            </a:r>
            <a:r>
              <a:rPr lang="en-US" dirty="0"/>
              <a:t> el </a:t>
            </a:r>
            <a:r>
              <a:rPr lang="en-US" dirty="0" err="1"/>
              <a:t>Préstamo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2FD2C-B6D6-417A-B17F-B174F0E1D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Costo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 </a:t>
            </a:r>
          </a:p>
          <a:p>
            <a:r>
              <a:rPr lang="en-US" dirty="0" err="1"/>
              <a:t>Costos</a:t>
            </a:r>
            <a:r>
              <a:rPr lang="en-US" dirty="0"/>
              <a:t> </a:t>
            </a:r>
            <a:r>
              <a:rPr lang="en-US" dirty="0" err="1"/>
              <a:t>relacionados</a:t>
            </a:r>
            <a:r>
              <a:rPr lang="en-US" dirty="0"/>
              <a:t> a que </a:t>
            </a:r>
            <a:r>
              <a:rPr lang="en-US" dirty="0" err="1"/>
              <a:t>continuen</a:t>
            </a:r>
            <a:r>
              <a:rPr lang="en-US" dirty="0"/>
              <a:t> los </a:t>
            </a:r>
            <a:r>
              <a:rPr lang="en-US" dirty="0" err="1"/>
              <a:t>beneficios</a:t>
            </a:r>
            <a:r>
              <a:rPr lang="en-US" dirty="0"/>
              <a:t> de </a:t>
            </a:r>
            <a:r>
              <a:rPr lang="en-US" dirty="0" err="1"/>
              <a:t>cuidado</a:t>
            </a:r>
            <a:r>
              <a:rPr lang="en-US" dirty="0"/>
              <a:t> de </a:t>
            </a:r>
            <a:r>
              <a:rPr lang="en-US" dirty="0" err="1"/>
              <a:t>salud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 de una </a:t>
            </a:r>
            <a:r>
              <a:rPr lang="en-US" dirty="0" err="1"/>
              <a:t>póliza</a:t>
            </a:r>
            <a:r>
              <a:rPr lang="en-US" dirty="0"/>
              <a:t> de 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los </a:t>
            </a:r>
            <a:r>
              <a:rPr lang="en-US" dirty="0" err="1"/>
              <a:t>períodos</a:t>
            </a:r>
            <a:r>
              <a:rPr lang="en-US" dirty="0"/>
              <a:t> de </a:t>
            </a:r>
            <a:r>
              <a:rPr lang="en-US" dirty="0" err="1"/>
              <a:t>ausencia</a:t>
            </a:r>
            <a:r>
              <a:rPr lang="en-US" dirty="0"/>
              <a:t> por </a:t>
            </a:r>
            <a:r>
              <a:rPr lang="en-US" dirty="0" err="1"/>
              <a:t>enfermedad</a:t>
            </a:r>
            <a:r>
              <a:rPr lang="en-US" dirty="0"/>
              <a:t>, </a:t>
            </a:r>
            <a:r>
              <a:rPr lang="en-US" dirty="0" err="1"/>
              <a:t>médica</a:t>
            </a:r>
            <a:r>
              <a:rPr lang="en-US" dirty="0"/>
              <a:t>, o familiar, y </a:t>
            </a:r>
            <a:r>
              <a:rPr lang="en-US" dirty="0" err="1"/>
              <a:t>pago</a:t>
            </a:r>
            <a:r>
              <a:rPr lang="en-US" dirty="0"/>
              <a:t> de la </a:t>
            </a:r>
            <a:r>
              <a:rPr lang="en-US" dirty="0" err="1"/>
              <a:t>póliza</a:t>
            </a:r>
            <a:r>
              <a:rPr lang="en-US" dirty="0"/>
              <a:t> de </a:t>
            </a:r>
            <a:r>
              <a:rPr lang="en-US" dirty="0" err="1"/>
              <a:t>seguros</a:t>
            </a:r>
            <a:endParaRPr lang="en-US" dirty="0"/>
          </a:p>
          <a:p>
            <a:r>
              <a:rPr lang="en-US" dirty="0" err="1"/>
              <a:t>Pagos</a:t>
            </a:r>
            <a:r>
              <a:rPr lang="en-US" dirty="0"/>
              <a:t> de </a:t>
            </a:r>
            <a:r>
              <a:rPr lang="en-US" dirty="0" err="1"/>
              <a:t>intereses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obligación</a:t>
            </a:r>
            <a:r>
              <a:rPr lang="en-US" dirty="0"/>
              <a:t> </a:t>
            </a:r>
            <a:r>
              <a:rPr lang="en-US" dirty="0" err="1"/>
              <a:t>hipotecaria</a:t>
            </a:r>
            <a:r>
              <a:rPr lang="en-US" dirty="0"/>
              <a:t> (la </a:t>
            </a:r>
            <a:r>
              <a:rPr lang="en-US" dirty="0" err="1"/>
              <a:t>cual</a:t>
            </a:r>
            <a:r>
              <a:rPr lang="en-US" dirty="0"/>
              <a:t> no debe </a:t>
            </a:r>
            <a:r>
              <a:rPr lang="en-US" dirty="0" err="1"/>
              <a:t>incluir</a:t>
            </a:r>
            <a:r>
              <a:rPr lang="en-US" dirty="0"/>
              <a:t> </a:t>
            </a:r>
            <a:r>
              <a:rPr lang="en-US" dirty="0" err="1"/>
              <a:t>pagos</a:t>
            </a:r>
            <a:r>
              <a:rPr lang="en-US" dirty="0"/>
              <a:t> por adelantado a principal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dicha</a:t>
            </a:r>
            <a:r>
              <a:rPr lang="en-US" dirty="0"/>
              <a:t> </a:t>
            </a:r>
            <a:r>
              <a:rPr lang="en-US" dirty="0" err="1"/>
              <a:t>hipoteca</a:t>
            </a:r>
            <a:r>
              <a:rPr lang="en-US" dirty="0"/>
              <a:t>) </a:t>
            </a:r>
          </a:p>
          <a:p>
            <a:r>
              <a:rPr lang="en-US" dirty="0" err="1"/>
              <a:t>Renta</a:t>
            </a:r>
            <a:r>
              <a:rPr lang="en-US" dirty="0"/>
              <a:t> (</a:t>
            </a:r>
            <a:r>
              <a:rPr lang="en-US" dirty="0" err="1"/>
              <a:t>incluyendo</a:t>
            </a:r>
            <a:r>
              <a:rPr lang="en-US" dirty="0"/>
              <a:t> </a:t>
            </a:r>
            <a:r>
              <a:rPr lang="en-US" dirty="0" err="1"/>
              <a:t>renta</a:t>
            </a:r>
            <a:r>
              <a:rPr lang="en-US" dirty="0"/>
              <a:t> bajo un </a:t>
            </a:r>
            <a:r>
              <a:rPr lang="en-US" dirty="0" err="1"/>
              <a:t>acuerdo</a:t>
            </a:r>
            <a:r>
              <a:rPr lang="en-US" dirty="0"/>
              <a:t> de </a:t>
            </a:r>
            <a:r>
              <a:rPr lang="en-US" dirty="0" err="1"/>
              <a:t>alquiler</a:t>
            </a:r>
            <a:r>
              <a:rPr lang="en-US" dirty="0"/>
              <a:t>)</a:t>
            </a:r>
          </a:p>
          <a:p>
            <a:r>
              <a:rPr lang="en-US" dirty="0" err="1"/>
              <a:t>Servicios</a:t>
            </a:r>
            <a:endParaRPr lang="en-US" dirty="0"/>
          </a:p>
          <a:p>
            <a:r>
              <a:rPr lang="en-US" dirty="0" err="1"/>
              <a:t>Intereses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otra</a:t>
            </a:r>
            <a:r>
              <a:rPr lang="en-US" dirty="0"/>
              <a:t> </a:t>
            </a:r>
            <a:r>
              <a:rPr lang="en-US" dirty="0" err="1"/>
              <a:t>obligación</a:t>
            </a:r>
            <a:r>
              <a:rPr lang="en-US" dirty="0"/>
              <a:t> que </a:t>
            </a:r>
            <a:r>
              <a:rPr lang="en-US" dirty="0" err="1"/>
              <a:t>haya</a:t>
            </a:r>
            <a:r>
              <a:rPr lang="en-US" dirty="0"/>
              <a:t> </a:t>
            </a:r>
            <a:r>
              <a:rPr lang="en-US" dirty="0" err="1"/>
              <a:t>sido</a:t>
            </a:r>
            <a:r>
              <a:rPr lang="en-US" dirty="0"/>
              <a:t> </a:t>
            </a:r>
            <a:r>
              <a:rPr lang="en-US" dirty="0" err="1"/>
              <a:t>incurrida</a:t>
            </a:r>
            <a:r>
              <a:rPr lang="en-US" dirty="0"/>
              <a:t> antes del 15 de </a:t>
            </a:r>
            <a:r>
              <a:rPr lang="en-US" dirty="0" err="1"/>
              <a:t>Febrero</a:t>
            </a:r>
            <a:r>
              <a:rPr lang="en-US" dirty="0"/>
              <a:t> del 2020.</a:t>
            </a:r>
          </a:p>
          <a:p>
            <a:r>
              <a:rPr lang="en-US" dirty="0" err="1"/>
              <a:t>Refinanciamiento</a:t>
            </a:r>
            <a:r>
              <a:rPr lang="en-US" dirty="0"/>
              <a:t> de un </a:t>
            </a:r>
            <a:r>
              <a:rPr lang="en-US" dirty="0" err="1"/>
              <a:t>préstamo</a:t>
            </a:r>
            <a:r>
              <a:rPr lang="en-US" dirty="0"/>
              <a:t> de la SBA EIDL </a:t>
            </a:r>
            <a:r>
              <a:rPr lang="en-US" dirty="0" err="1"/>
              <a:t>hecho</a:t>
            </a:r>
            <a:r>
              <a:rPr lang="en-US" dirty="0"/>
              <a:t> entre el 31 de </a:t>
            </a:r>
            <a:r>
              <a:rPr lang="en-US" dirty="0" err="1"/>
              <a:t>Enero</a:t>
            </a:r>
            <a:r>
              <a:rPr lang="en-US" dirty="0"/>
              <a:t> del 2020 y el 3 de April del 2020 </a:t>
            </a:r>
          </a:p>
        </p:txBody>
      </p:sp>
    </p:spTree>
    <p:extLst>
      <p:ext uri="{BB962C8B-B14F-4D97-AF65-F5344CB8AC3E}">
        <p14:creationId xmlns:p14="http://schemas.microsoft.com/office/powerpoint/2010/main" val="3860683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CAF83-FFC3-4E59-9C8B-FE454C9CE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Cuánto</a:t>
            </a:r>
            <a:r>
              <a:rPr lang="en-US" dirty="0"/>
              <a:t> </a:t>
            </a:r>
            <a:r>
              <a:rPr lang="en-US" dirty="0" err="1"/>
              <a:t>puedo</a:t>
            </a:r>
            <a:r>
              <a:rPr lang="en-US" dirty="0"/>
              <a:t> SOLICITAR?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C43B71-AD1C-43F2-BC19-CC25EA35C6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498350"/>
              </p:ext>
            </p:extLst>
          </p:nvPr>
        </p:nvGraphicFramePr>
        <p:xfrm>
          <a:off x="318052" y="1023938"/>
          <a:ext cx="11463262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0306">
                  <a:extLst>
                    <a:ext uri="{9D8B030D-6E8A-4147-A177-3AD203B41FA5}">
                      <a16:colId xmlns:a16="http://schemas.microsoft.com/office/drawing/2014/main" val="3488091795"/>
                    </a:ext>
                  </a:extLst>
                </a:gridCol>
                <a:gridCol w="5872956">
                  <a:extLst>
                    <a:ext uri="{9D8B030D-6E8A-4147-A177-3AD203B41FA5}">
                      <a16:colId xmlns:a16="http://schemas.microsoft.com/office/drawing/2014/main" val="37305011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Monto del </a:t>
                      </a:r>
                      <a:r>
                        <a:rPr lang="en-US" dirty="0" err="1"/>
                        <a:t>Prestamo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Negocios</a:t>
                      </a:r>
                      <a:r>
                        <a:rPr lang="en-US" dirty="0"/>
                        <a:t> sin </a:t>
                      </a:r>
                      <a:r>
                        <a:rPr lang="en-US" dirty="0" err="1"/>
                        <a:t>temporada</a:t>
                      </a:r>
                      <a:r>
                        <a:rPr lang="en-US" dirty="0"/>
                        <a:t> que </a:t>
                      </a:r>
                      <a:r>
                        <a:rPr lang="en-US" dirty="0" err="1"/>
                        <a:t>estaban</a:t>
                      </a:r>
                      <a:r>
                        <a:rPr lang="en-US" dirty="0"/>
                        <a:t> operando </a:t>
                      </a:r>
                      <a:r>
                        <a:rPr lang="en-US" dirty="0" err="1"/>
                        <a:t>en</a:t>
                      </a:r>
                      <a:r>
                        <a:rPr lang="en-US" dirty="0"/>
                        <a:t> el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2.5 </a:t>
                      </a:r>
                      <a:r>
                        <a:rPr lang="en-US" b="1" dirty="0" err="1">
                          <a:solidFill>
                            <a:schemeClr val="accent1"/>
                          </a:solidFill>
                        </a:rPr>
                        <a:t>veces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total de </a:t>
                      </a:r>
                      <a:r>
                        <a:rPr lang="en-US" dirty="0" err="1"/>
                        <a:t>costo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r>
                        <a:rPr lang="en-US" dirty="0"/>
                        <a:t> por los 12 </a:t>
                      </a:r>
                      <a:r>
                        <a:rPr lang="en-US" dirty="0" err="1"/>
                        <a:t>meses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anteriores</a:t>
                      </a:r>
                      <a:r>
                        <a:rPr lang="en-US" dirty="0"/>
                        <a:t> a la </a:t>
                      </a:r>
                      <a:r>
                        <a:rPr lang="en-US" dirty="0" err="1"/>
                        <a:t>ejecución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préstamo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737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Negocios</a:t>
                      </a:r>
                      <a:r>
                        <a:rPr lang="en-US" dirty="0"/>
                        <a:t> sin </a:t>
                      </a:r>
                      <a:r>
                        <a:rPr lang="en-US" dirty="0" err="1"/>
                        <a:t>temporada</a:t>
                      </a:r>
                      <a:r>
                        <a:rPr lang="en-US" dirty="0"/>
                        <a:t> que no </a:t>
                      </a:r>
                      <a:r>
                        <a:rPr lang="en-US" dirty="0" err="1"/>
                        <a:t>estuvieron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operaciones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en</a:t>
                      </a:r>
                      <a:r>
                        <a:rPr lang="en-US" dirty="0"/>
                        <a:t> el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2.5 </a:t>
                      </a:r>
                      <a:r>
                        <a:rPr lang="en-US" b="1" dirty="0" err="1">
                          <a:solidFill>
                            <a:schemeClr val="accent1"/>
                          </a:solidFill>
                        </a:rPr>
                        <a:t>veces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 total de </a:t>
                      </a:r>
                      <a:r>
                        <a:rPr lang="en-US" dirty="0" err="1"/>
                        <a:t>costo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durante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Enero</a:t>
                      </a:r>
                      <a:r>
                        <a:rPr lang="en-US" dirty="0"/>
                        <a:t> y </a:t>
                      </a:r>
                      <a:r>
                        <a:rPr lang="en-US" dirty="0" err="1"/>
                        <a:t>Febrero</a:t>
                      </a:r>
                      <a:r>
                        <a:rPr lang="en-US" dirty="0"/>
                        <a:t> del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317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Empleadores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temporales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2.5 </a:t>
                      </a:r>
                      <a:r>
                        <a:rPr lang="en-US" b="1" dirty="0" err="1">
                          <a:solidFill>
                            <a:schemeClr val="accent1"/>
                          </a:solidFill>
                        </a:rPr>
                        <a:t>veces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total de </a:t>
                      </a:r>
                      <a:r>
                        <a:rPr lang="en-US" dirty="0" err="1"/>
                        <a:t>costo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durante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período</a:t>
                      </a:r>
                      <a:r>
                        <a:rPr lang="en-US" dirty="0"/>
                        <a:t> de 12-semanas </a:t>
                      </a:r>
                      <a:r>
                        <a:rPr lang="en-US" dirty="0" err="1"/>
                        <a:t>comenzando</a:t>
                      </a:r>
                      <a:r>
                        <a:rPr lang="en-US" dirty="0"/>
                        <a:t> el 15 de  </a:t>
                      </a:r>
                      <a:r>
                        <a:rPr lang="en-US" dirty="0" err="1"/>
                        <a:t>Febrero</a:t>
                      </a:r>
                      <a:r>
                        <a:rPr lang="en-US" dirty="0"/>
                        <a:t> del 2019 </a:t>
                      </a: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o el </a:t>
                      </a:r>
                      <a:r>
                        <a:rPr lang="en-US" dirty="0"/>
                        <a:t>1ero de </a:t>
                      </a:r>
                      <a:r>
                        <a:rPr lang="en-US" dirty="0" err="1"/>
                        <a:t>Marzo</a:t>
                      </a:r>
                      <a:r>
                        <a:rPr lang="en-US" dirty="0"/>
                        <a:t> del 2019 (a la </a:t>
                      </a:r>
                      <a:r>
                        <a:rPr lang="en-US" dirty="0" err="1"/>
                        <a:t>discresión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solicitante</a:t>
                      </a:r>
                      <a:r>
                        <a:rPr lang="en-US" dirty="0"/>
                        <a:t> y </a:t>
                      </a:r>
                      <a:r>
                        <a:rPr lang="en-US" dirty="0" err="1"/>
                        <a:t>terminando</a:t>
                      </a:r>
                      <a:r>
                        <a:rPr lang="en-US" dirty="0"/>
                        <a:t> el 30 de Junio del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4418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64E5A9C-BE07-4135-8CEE-9B45B5A71B78}"/>
              </a:ext>
            </a:extLst>
          </p:cNvPr>
          <p:cNvSpPr txBox="1"/>
          <p:nvPr/>
        </p:nvSpPr>
        <p:spPr>
          <a:xfrm>
            <a:off x="236763" y="4580164"/>
            <a:ext cx="116837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Si </a:t>
            </a:r>
            <a:r>
              <a:rPr lang="en-US" b="1" dirty="0" err="1"/>
              <a:t>usted</a:t>
            </a:r>
            <a:r>
              <a:rPr lang="en-US" b="1" dirty="0"/>
              <a:t> </a:t>
            </a:r>
            <a:r>
              <a:rPr lang="en-US" b="1" dirty="0" err="1"/>
              <a:t>tomó</a:t>
            </a:r>
            <a:r>
              <a:rPr lang="en-US" b="1" dirty="0"/>
              <a:t> un </a:t>
            </a:r>
            <a:r>
              <a:rPr lang="en-US" b="1" dirty="0" err="1"/>
              <a:t>Préstamo</a:t>
            </a:r>
            <a:r>
              <a:rPr lang="en-US" b="1" dirty="0"/>
              <a:t> de </a:t>
            </a:r>
            <a:r>
              <a:rPr lang="en-US" b="1" dirty="0" err="1"/>
              <a:t>Desastre</a:t>
            </a:r>
            <a:r>
              <a:rPr lang="en-US" b="1" dirty="0"/>
              <a:t> por </a:t>
            </a:r>
            <a:r>
              <a:rPr lang="en-US" b="1" dirty="0" err="1"/>
              <a:t>Impacto</a:t>
            </a:r>
            <a:r>
              <a:rPr lang="en-US" b="1" dirty="0"/>
              <a:t> </a:t>
            </a:r>
            <a:r>
              <a:rPr lang="en-US" b="1" dirty="0" err="1"/>
              <a:t>Económico</a:t>
            </a:r>
            <a:r>
              <a:rPr lang="en-US" b="1" dirty="0"/>
              <a:t> (EIDL) entre el 15 de </a:t>
            </a:r>
            <a:r>
              <a:rPr lang="en-US" b="1" dirty="0" err="1"/>
              <a:t>Febrero</a:t>
            </a:r>
            <a:r>
              <a:rPr lang="en-US" b="1" dirty="0"/>
              <a:t> del 2020 y el 30 de Junio del 2020</a:t>
            </a:r>
            <a:r>
              <a:rPr lang="en-US" dirty="0"/>
              <a:t> y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quiere</a:t>
            </a:r>
            <a:r>
              <a:rPr lang="en-US" dirty="0"/>
              <a:t> </a:t>
            </a:r>
            <a:r>
              <a:rPr lang="en-US" dirty="0" err="1"/>
              <a:t>refinanciarlo</a:t>
            </a:r>
            <a:r>
              <a:rPr lang="en-US" dirty="0"/>
              <a:t> a un </a:t>
            </a:r>
            <a:r>
              <a:rPr lang="en-US" dirty="0" err="1"/>
              <a:t>préstamo</a:t>
            </a:r>
            <a:r>
              <a:rPr lang="en-US" dirty="0"/>
              <a:t> PPP, 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añadiría</a:t>
            </a:r>
            <a:r>
              <a:rPr lang="en-US" dirty="0"/>
              <a:t> al balance total de la </a:t>
            </a:r>
            <a:r>
              <a:rPr lang="en-US" dirty="0" err="1"/>
              <a:t>deuda</a:t>
            </a:r>
            <a:r>
              <a:rPr lang="en-US" dirty="0"/>
              <a:t> a la </a:t>
            </a:r>
            <a:r>
              <a:rPr lang="en-US" dirty="0" err="1"/>
              <a:t>suma</a:t>
            </a:r>
            <a:r>
              <a:rPr lang="en-US" dirty="0"/>
              <a:t> de la </a:t>
            </a:r>
            <a:r>
              <a:rPr lang="en-US" dirty="0" err="1"/>
              <a:t>nómina</a:t>
            </a:r>
            <a:endParaRPr lang="en-US" dirty="0"/>
          </a:p>
          <a:p>
            <a:endParaRPr lang="en-US" dirty="0"/>
          </a:p>
          <a:p>
            <a:r>
              <a:rPr lang="en-US" dirty="0"/>
              <a:t>El </a:t>
            </a:r>
            <a:r>
              <a:rPr lang="en-US" dirty="0" err="1"/>
              <a:t>monto</a:t>
            </a:r>
            <a:r>
              <a:rPr lang="en-US" dirty="0"/>
              <a:t> total </a:t>
            </a:r>
            <a:r>
              <a:rPr lang="en-US" dirty="0" err="1"/>
              <a:t>máximo</a:t>
            </a:r>
            <a:r>
              <a:rPr lang="en-US" dirty="0"/>
              <a:t> es </a:t>
            </a:r>
            <a:r>
              <a:rPr lang="en-US" dirty="0" err="1"/>
              <a:t>siempre</a:t>
            </a:r>
            <a:r>
              <a:rPr lang="en-US" dirty="0"/>
              <a:t> de </a:t>
            </a:r>
            <a:r>
              <a:rPr lang="en-US" b="1" dirty="0"/>
              <a:t>$10 </a:t>
            </a:r>
            <a:r>
              <a:rPr lang="en-US" b="1" dirty="0" err="1"/>
              <a:t>millones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71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EEE8F-6555-49A5-8862-1D1CB6C02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PPP – </a:t>
            </a:r>
            <a:r>
              <a:rPr lang="en-US" sz="2800" dirty="0" err="1"/>
              <a:t>Cómo</a:t>
            </a:r>
            <a:r>
              <a:rPr lang="en-US" sz="2800" dirty="0"/>
              <a:t> </a:t>
            </a:r>
            <a:r>
              <a:rPr lang="en-US" sz="2800" dirty="0" err="1"/>
              <a:t>puedo</a:t>
            </a:r>
            <a:r>
              <a:rPr lang="en-US" sz="2800" dirty="0"/>
              <a:t> </a:t>
            </a:r>
            <a:r>
              <a:rPr lang="en-US" sz="2800" dirty="0" err="1"/>
              <a:t>yo</a:t>
            </a:r>
            <a:r>
              <a:rPr lang="en-US" sz="2800" dirty="0"/>
              <a:t> </a:t>
            </a:r>
            <a:r>
              <a:rPr lang="en-US" sz="2800" dirty="0" err="1"/>
              <a:t>calcular</a:t>
            </a:r>
            <a:r>
              <a:rPr lang="en-US" sz="2800" dirty="0"/>
              <a:t> los COSTOS DE NOMINA MENSUALES?</a:t>
            </a:r>
          </a:p>
        </p:txBody>
      </p:sp>
      <p:pic>
        <p:nvPicPr>
          <p:cNvPr id="8" name="Picture 7" descr="A close up of a device&#10;&#10;Description automatically generated">
            <a:extLst>
              <a:ext uri="{FF2B5EF4-FFF2-40B4-BE49-F238E27FC236}">
                <a16:creationId xmlns:a16="http://schemas.microsoft.com/office/drawing/2014/main" id="{7EDD60A0-FB05-47E2-B70E-26BBBAE9DF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28" y="2187286"/>
            <a:ext cx="11111806" cy="235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490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061E4-8774-48C4-BDFF-B5E91FC71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costos</a:t>
            </a:r>
            <a:r>
              <a:rPr lang="en-US" dirty="0"/>
              <a:t> son </a:t>
            </a:r>
            <a:r>
              <a:rPr lang="en-US" dirty="0" err="1"/>
              <a:t>elegibles</a:t>
            </a:r>
            <a:r>
              <a:rPr lang="en-US" dirty="0"/>
              <a:t> para la </a:t>
            </a:r>
            <a:r>
              <a:rPr lang="en-US" dirty="0" err="1"/>
              <a:t>nómina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89E8C-5178-47EC-B9AF-A526DC99E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Compensación</a:t>
            </a:r>
            <a:r>
              <a:rPr lang="en-US" dirty="0"/>
              <a:t> (</a:t>
            </a:r>
            <a:r>
              <a:rPr lang="en-US" dirty="0" err="1"/>
              <a:t>salarios</a:t>
            </a:r>
            <a:r>
              <a:rPr lang="en-US" dirty="0"/>
              <a:t>, </a:t>
            </a:r>
            <a:r>
              <a:rPr lang="en-US" dirty="0" err="1"/>
              <a:t>ganancias</a:t>
            </a:r>
            <a:r>
              <a:rPr lang="en-US" dirty="0"/>
              <a:t>, </a:t>
            </a:r>
            <a:r>
              <a:rPr lang="en-US" dirty="0" err="1"/>
              <a:t>comisiones</a:t>
            </a:r>
            <a:r>
              <a:rPr lang="en-US" dirty="0"/>
              <a:t>, o </a:t>
            </a:r>
            <a:r>
              <a:rPr lang="en-US" dirty="0" err="1"/>
              <a:t>compensación</a:t>
            </a:r>
            <a:r>
              <a:rPr lang="en-US" dirty="0"/>
              <a:t> similar, </a:t>
            </a:r>
            <a:r>
              <a:rPr lang="en-US" dirty="0" err="1"/>
              <a:t>pagos</a:t>
            </a:r>
            <a:r>
              <a:rPr lang="en-US" dirty="0"/>
              <a:t> de </a:t>
            </a:r>
            <a:r>
              <a:rPr lang="en-US" dirty="0" err="1"/>
              <a:t>propinas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efectivo</a:t>
            </a:r>
            <a:r>
              <a:rPr lang="en-US" dirty="0"/>
              <a:t>, </a:t>
            </a:r>
            <a:r>
              <a:rPr lang="en-US" dirty="0" err="1"/>
              <a:t>estipendio</a:t>
            </a:r>
            <a:r>
              <a:rPr lang="en-US" dirty="0"/>
              <a:t> o </a:t>
            </a:r>
            <a:r>
              <a:rPr lang="en-US" dirty="0" err="1"/>
              <a:t>equivalentes</a:t>
            </a:r>
            <a:r>
              <a:rPr lang="en-US" dirty="0"/>
              <a:t>)</a:t>
            </a:r>
          </a:p>
          <a:p>
            <a:r>
              <a:rPr lang="en-US" dirty="0"/>
              <a:t>Pago por </a:t>
            </a:r>
            <a:r>
              <a:rPr lang="en-US" dirty="0" err="1"/>
              <a:t>tiempo</a:t>
            </a:r>
            <a:r>
              <a:rPr lang="en-US" dirty="0"/>
              <a:t> de </a:t>
            </a:r>
            <a:r>
              <a:rPr lang="en-US" dirty="0" err="1"/>
              <a:t>ausencia</a:t>
            </a:r>
            <a:r>
              <a:rPr lang="en-US" dirty="0"/>
              <a:t> por </a:t>
            </a:r>
            <a:r>
              <a:rPr lang="en-US" dirty="0" err="1"/>
              <a:t>vacación</a:t>
            </a:r>
            <a:r>
              <a:rPr lang="en-US" dirty="0"/>
              <a:t>, para padres, familiar, </a:t>
            </a:r>
            <a:r>
              <a:rPr lang="en-US" dirty="0" err="1"/>
              <a:t>médico</a:t>
            </a:r>
            <a:r>
              <a:rPr lang="en-US" dirty="0"/>
              <a:t> o por </a:t>
            </a:r>
            <a:r>
              <a:rPr lang="en-US" dirty="0" err="1"/>
              <a:t>enfermedad</a:t>
            </a:r>
            <a:endParaRPr lang="en-US" dirty="0"/>
          </a:p>
          <a:p>
            <a:r>
              <a:rPr lang="en-US" dirty="0" err="1"/>
              <a:t>Concesión</a:t>
            </a:r>
            <a:r>
              <a:rPr lang="en-US" dirty="0"/>
              <a:t> por </a:t>
            </a:r>
            <a:r>
              <a:rPr lang="en-US" dirty="0" err="1"/>
              <a:t>despido</a:t>
            </a:r>
            <a:r>
              <a:rPr lang="en-US" dirty="0"/>
              <a:t> o </a:t>
            </a:r>
            <a:r>
              <a:rPr lang="en-US" dirty="0" err="1"/>
              <a:t>separación</a:t>
            </a:r>
            <a:r>
              <a:rPr lang="en-US" dirty="0"/>
              <a:t> de la </a:t>
            </a:r>
            <a:r>
              <a:rPr lang="en-US" dirty="0" err="1"/>
              <a:t>relación</a:t>
            </a:r>
            <a:r>
              <a:rPr lang="en-US" dirty="0"/>
              <a:t> de </a:t>
            </a:r>
            <a:r>
              <a:rPr lang="en-US" dirty="0" err="1"/>
              <a:t>trabajo</a:t>
            </a:r>
            <a:endParaRPr lang="en-US" dirty="0"/>
          </a:p>
          <a:p>
            <a:r>
              <a:rPr lang="en-US" dirty="0"/>
              <a:t>Pago </a:t>
            </a:r>
            <a:r>
              <a:rPr lang="en-US" dirty="0" err="1"/>
              <a:t>requerido</a:t>
            </a:r>
            <a:r>
              <a:rPr lang="en-US" dirty="0"/>
              <a:t> por el </a:t>
            </a:r>
            <a:r>
              <a:rPr lang="en-US" dirty="0" err="1"/>
              <a:t>suministro</a:t>
            </a:r>
            <a:r>
              <a:rPr lang="en-US" dirty="0"/>
              <a:t> de </a:t>
            </a:r>
            <a:r>
              <a:rPr lang="en-US" dirty="0" err="1"/>
              <a:t>beneficios</a:t>
            </a:r>
            <a:r>
              <a:rPr lang="en-US" dirty="0"/>
              <a:t> por </a:t>
            </a:r>
            <a:r>
              <a:rPr lang="en-US" dirty="0" err="1"/>
              <a:t>cuidado</a:t>
            </a:r>
            <a:r>
              <a:rPr lang="en-US" dirty="0"/>
              <a:t> de </a:t>
            </a:r>
            <a:r>
              <a:rPr lang="en-US" dirty="0" err="1"/>
              <a:t>salud</a:t>
            </a:r>
            <a:r>
              <a:rPr lang="en-US" dirty="0"/>
              <a:t>, </a:t>
            </a:r>
            <a:r>
              <a:rPr lang="en-US" dirty="0" err="1"/>
              <a:t>incluyendo</a:t>
            </a:r>
            <a:r>
              <a:rPr lang="en-US" dirty="0"/>
              <a:t> la </a:t>
            </a:r>
            <a:r>
              <a:rPr lang="en-US" dirty="0" err="1"/>
              <a:t>porción</a:t>
            </a:r>
            <a:r>
              <a:rPr lang="en-US" dirty="0"/>
              <a:t> del </a:t>
            </a:r>
            <a:r>
              <a:rPr lang="en-US" dirty="0" err="1"/>
              <a:t>empleador</a:t>
            </a:r>
            <a:r>
              <a:rPr lang="en-US" dirty="0"/>
              <a:t> por los </a:t>
            </a:r>
            <a:r>
              <a:rPr lang="en-US" dirty="0" err="1"/>
              <a:t>pagos</a:t>
            </a:r>
            <a:r>
              <a:rPr lang="en-US" dirty="0"/>
              <a:t> de la </a:t>
            </a:r>
            <a:r>
              <a:rPr lang="en-US" dirty="0" err="1"/>
              <a:t>póliza</a:t>
            </a:r>
            <a:r>
              <a:rPr lang="en-US" dirty="0"/>
              <a:t> de </a:t>
            </a:r>
            <a:r>
              <a:rPr lang="en-US" dirty="0" err="1"/>
              <a:t>seguros</a:t>
            </a:r>
            <a:endParaRPr lang="en-US" dirty="0"/>
          </a:p>
          <a:p>
            <a:r>
              <a:rPr lang="en-US" dirty="0"/>
              <a:t>Pago de </a:t>
            </a:r>
            <a:r>
              <a:rPr lang="en-US" dirty="0" err="1"/>
              <a:t>beneficios</a:t>
            </a:r>
            <a:r>
              <a:rPr lang="en-US" dirty="0"/>
              <a:t> por </a:t>
            </a:r>
            <a:r>
              <a:rPr lang="en-US" dirty="0" err="1"/>
              <a:t>cualquier</a:t>
            </a:r>
            <a:r>
              <a:rPr lang="en-US" dirty="0"/>
              <a:t> plan de </a:t>
            </a:r>
            <a:r>
              <a:rPr lang="en-US" dirty="0" err="1"/>
              <a:t>retiro</a:t>
            </a:r>
            <a:endParaRPr lang="en-US" dirty="0"/>
          </a:p>
          <a:p>
            <a:r>
              <a:rPr lang="en-US" dirty="0"/>
              <a:t>Pago de </a:t>
            </a:r>
            <a:r>
              <a:rPr lang="en-US" dirty="0" err="1"/>
              <a:t>impuestos</a:t>
            </a:r>
            <a:r>
              <a:rPr lang="en-US" dirty="0"/>
              <a:t> del Estado o </a:t>
            </a:r>
            <a:r>
              <a:rPr lang="en-US" dirty="0" err="1"/>
              <a:t>impuestos</a:t>
            </a:r>
            <a:r>
              <a:rPr lang="en-US" dirty="0"/>
              <a:t> locales </a:t>
            </a:r>
            <a:r>
              <a:rPr lang="en-US" dirty="0" err="1"/>
              <a:t>relacionados</a:t>
            </a:r>
            <a:r>
              <a:rPr lang="en-US" dirty="0"/>
              <a:t> con la </a:t>
            </a:r>
            <a:r>
              <a:rPr lang="en-US" dirty="0" err="1"/>
              <a:t>compensación</a:t>
            </a:r>
            <a:r>
              <a:rPr lang="en-US" dirty="0"/>
              <a:t> de los </a:t>
            </a:r>
            <a:r>
              <a:rPr lang="en-US" dirty="0" err="1"/>
              <a:t>empleados</a:t>
            </a:r>
            <a:endParaRPr lang="en-US" dirty="0"/>
          </a:p>
          <a:p>
            <a:r>
              <a:rPr lang="en-US" dirty="0"/>
              <a:t>Para </a:t>
            </a:r>
            <a:r>
              <a:rPr lang="en-US" dirty="0" err="1"/>
              <a:t>propietarios</a:t>
            </a:r>
            <a:r>
              <a:rPr lang="en-US" dirty="0"/>
              <a:t> </a:t>
            </a:r>
            <a:r>
              <a:rPr lang="en-US" dirty="0" err="1"/>
              <a:t>independientes</a:t>
            </a:r>
            <a:r>
              <a:rPr lang="en-US" dirty="0"/>
              <a:t>/</a:t>
            </a:r>
            <a:r>
              <a:rPr lang="en-US" dirty="0" err="1"/>
              <a:t>únicos</a:t>
            </a:r>
            <a:r>
              <a:rPr lang="en-US" dirty="0"/>
              <a:t> o </a:t>
            </a:r>
            <a:r>
              <a:rPr lang="en-US" dirty="0" err="1"/>
              <a:t>contratistas</a:t>
            </a:r>
            <a:r>
              <a:rPr lang="en-US" dirty="0"/>
              <a:t> </a:t>
            </a:r>
            <a:r>
              <a:rPr lang="en-US" dirty="0" err="1"/>
              <a:t>independentes</a:t>
            </a:r>
            <a:r>
              <a:rPr lang="en-US" dirty="0"/>
              <a:t>: </a:t>
            </a:r>
            <a:r>
              <a:rPr lang="en-US" dirty="0" err="1"/>
              <a:t>ganancias</a:t>
            </a:r>
            <a:r>
              <a:rPr lang="en-US" dirty="0"/>
              <a:t>, </a:t>
            </a:r>
            <a:r>
              <a:rPr lang="en-US" dirty="0" err="1"/>
              <a:t>comisiones</a:t>
            </a:r>
            <a:r>
              <a:rPr lang="en-US" dirty="0"/>
              <a:t>, </a:t>
            </a:r>
            <a:r>
              <a:rPr lang="en-US" dirty="0" err="1"/>
              <a:t>ingresos</a:t>
            </a:r>
            <a:r>
              <a:rPr lang="en-US" dirty="0"/>
              <a:t> o </a:t>
            </a:r>
            <a:r>
              <a:rPr lang="en-US" dirty="0" err="1"/>
              <a:t>ganacias</a:t>
            </a:r>
            <a:r>
              <a:rPr lang="en-US" dirty="0"/>
              <a:t> por </a:t>
            </a:r>
            <a:r>
              <a:rPr lang="en-US" dirty="0" err="1"/>
              <a:t>trabajar</a:t>
            </a:r>
            <a:r>
              <a:rPr lang="en-US" dirty="0"/>
              <a:t> para </a:t>
            </a:r>
            <a:r>
              <a:rPr lang="en-US" dirty="0" err="1"/>
              <a:t>ellos</a:t>
            </a:r>
            <a:r>
              <a:rPr lang="en-US" dirty="0"/>
              <a:t> </a:t>
            </a:r>
            <a:r>
              <a:rPr lang="en-US" dirty="0" err="1"/>
              <a:t>mismos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747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061E4-8774-48C4-BDFF-B5E91FC71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costos</a:t>
            </a:r>
            <a:r>
              <a:rPr lang="en-US" dirty="0"/>
              <a:t> NO son </a:t>
            </a:r>
            <a:r>
              <a:rPr lang="en-US" dirty="0" err="1"/>
              <a:t>eligibles</a:t>
            </a:r>
            <a:r>
              <a:rPr lang="en-US" dirty="0"/>
              <a:t> para la </a:t>
            </a:r>
            <a:r>
              <a:rPr lang="en-US" dirty="0" err="1"/>
              <a:t>nómina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89E8C-5178-47EC-B9AF-A526DC99E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Compensación</a:t>
            </a:r>
            <a:r>
              <a:rPr lang="en-US" dirty="0"/>
              <a:t> del </a:t>
            </a:r>
            <a:r>
              <a:rPr lang="en-US" dirty="0" err="1"/>
              <a:t>Empleado</a:t>
            </a:r>
            <a:r>
              <a:rPr lang="en-US" dirty="0"/>
              <a:t>/</a:t>
            </a:r>
            <a:r>
              <a:rPr lang="en-US" dirty="0" err="1"/>
              <a:t>propietario</a:t>
            </a:r>
            <a:r>
              <a:rPr lang="en-US" dirty="0"/>
              <a:t> por </a:t>
            </a:r>
            <a:r>
              <a:rPr lang="en-US" dirty="0" err="1"/>
              <a:t>encima</a:t>
            </a:r>
            <a:r>
              <a:rPr lang="en-US" dirty="0"/>
              <a:t> de $100,000 </a:t>
            </a:r>
            <a:r>
              <a:rPr lang="en-US" dirty="0" err="1"/>
              <a:t>en</a:t>
            </a:r>
            <a:r>
              <a:rPr lang="en-US" dirty="0"/>
              <a:t> un </a:t>
            </a:r>
            <a:r>
              <a:rPr lang="en-US" dirty="0" err="1"/>
              <a:t>promedio</a:t>
            </a:r>
            <a:r>
              <a:rPr lang="en-US" dirty="0"/>
              <a:t> </a:t>
            </a:r>
            <a:r>
              <a:rPr lang="en-US" dirty="0" err="1"/>
              <a:t>anual</a:t>
            </a:r>
            <a:endParaRPr lang="en-US" dirty="0"/>
          </a:p>
          <a:p>
            <a:r>
              <a:rPr lang="en-US" dirty="0"/>
              <a:t>La </a:t>
            </a:r>
            <a:r>
              <a:rPr lang="en-US" dirty="0" err="1"/>
              <a:t>Compensación</a:t>
            </a:r>
            <a:r>
              <a:rPr lang="en-US" dirty="0"/>
              <a:t>/</a:t>
            </a:r>
            <a:r>
              <a:rPr lang="en-US" dirty="0" err="1"/>
              <a:t>ganancias</a:t>
            </a:r>
            <a:r>
              <a:rPr lang="en-US" dirty="0"/>
              <a:t> </a:t>
            </a:r>
            <a:r>
              <a:rPr lang="en-US" dirty="0" err="1"/>
              <a:t>netas</a:t>
            </a:r>
            <a:r>
              <a:rPr lang="en-US" dirty="0"/>
              <a:t> de </a:t>
            </a:r>
            <a:r>
              <a:rPr lang="en-US" dirty="0" err="1"/>
              <a:t>Propietarios</a:t>
            </a:r>
            <a:r>
              <a:rPr lang="en-US" dirty="0"/>
              <a:t> </a:t>
            </a:r>
            <a:r>
              <a:rPr lang="en-US" dirty="0" err="1"/>
              <a:t>Unicos</a:t>
            </a:r>
            <a:r>
              <a:rPr lang="en-US" dirty="0"/>
              <a:t> o </a:t>
            </a:r>
            <a:r>
              <a:rPr lang="en-US" dirty="0" err="1"/>
              <a:t>Contratistas</a:t>
            </a:r>
            <a:r>
              <a:rPr lang="en-US" dirty="0"/>
              <a:t> </a:t>
            </a:r>
            <a:r>
              <a:rPr lang="en-US" dirty="0" err="1"/>
              <a:t>Independientes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$100,000 </a:t>
            </a:r>
            <a:r>
              <a:rPr lang="en-US" dirty="0" err="1"/>
              <a:t>en</a:t>
            </a:r>
            <a:r>
              <a:rPr lang="en-US" dirty="0"/>
              <a:t> un </a:t>
            </a:r>
            <a:r>
              <a:rPr lang="en-US" dirty="0" err="1"/>
              <a:t>promedio</a:t>
            </a:r>
            <a:r>
              <a:rPr lang="en-US" dirty="0"/>
              <a:t> </a:t>
            </a:r>
            <a:r>
              <a:rPr lang="en-US" dirty="0" err="1"/>
              <a:t>anual</a:t>
            </a:r>
            <a:r>
              <a:rPr lang="en-US" dirty="0"/>
              <a:t> </a:t>
            </a:r>
          </a:p>
          <a:p>
            <a:r>
              <a:rPr lang="en-US" dirty="0" err="1"/>
              <a:t>Compensación</a:t>
            </a:r>
            <a:r>
              <a:rPr lang="en-US" dirty="0"/>
              <a:t> para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cuyo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 de residencia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fuera</a:t>
            </a:r>
            <a:r>
              <a:rPr lang="en-US" dirty="0"/>
              <a:t> de los </a:t>
            </a:r>
            <a:r>
              <a:rPr lang="en-US" dirty="0" err="1"/>
              <a:t>Estados</a:t>
            </a:r>
            <a:r>
              <a:rPr lang="en-US" dirty="0"/>
              <a:t> Unidos.</a:t>
            </a:r>
          </a:p>
          <a:p>
            <a:r>
              <a:rPr lang="en-US" dirty="0" err="1"/>
              <a:t>Tiempo</a:t>
            </a:r>
            <a:r>
              <a:rPr lang="en-US" dirty="0"/>
              <a:t> de </a:t>
            </a:r>
            <a:r>
              <a:rPr lang="en-US" dirty="0" err="1"/>
              <a:t>ausencia</a:t>
            </a:r>
            <a:r>
              <a:rPr lang="en-US" dirty="0"/>
              <a:t> </a:t>
            </a:r>
            <a:r>
              <a:rPr lang="en-US" dirty="0" err="1"/>
              <a:t>calificada</a:t>
            </a:r>
            <a:r>
              <a:rPr lang="en-US" dirty="0"/>
              <a:t> por </a:t>
            </a:r>
            <a:r>
              <a:rPr lang="en-US" dirty="0" err="1"/>
              <a:t>enfermedad</a:t>
            </a:r>
            <a:r>
              <a:rPr lang="en-US" dirty="0"/>
              <a:t> y/o familiar por lo que un </a:t>
            </a:r>
            <a:r>
              <a:rPr lang="en-US" dirty="0" err="1"/>
              <a:t>crédito</a:t>
            </a:r>
            <a:r>
              <a:rPr lang="en-US" dirty="0"/>
              <a:t> </a:t>
            </a:r>
            <a:r>
              <a:rPr lang="en-US" dirty="0" err="1"/>
              <a:t>esté</a:t>
            </a:r>
            <a:r>
              <a:rPr lang="en-US" dirty="0"/>
              <a:t> </a:t>
            </a:r>
            <a:r>
              <a:rPr lang="en-US" dirty="0" err="1"/>
              <a:t>incluido</a:t>
            </a:r>
            <a:r>
              <a:rPr lang="en-US" dirty="0"/>
              <a:t> bajo la </a:t>
            </a:r>
            <a:r>
              <a:rPr lang="en-US" dirty="0" err="1"/>
              <a:t>sección</a:t>
            </a:r>
            <a:r>
              <a:rPr lang="en-US" dirty="0"/>
              <a:t> 7001 y 7003 de la </a:t>
            </a:r>
            <a:r>
              <a:rPr lang="en-US" i="1" dirty="0">
                <a:solidFill>
                  <a:schemeClr val="accent1"/>
                </a:solidFill>
              </a:rPr>
              <a:t>Ley de Respuesta para </a:t>
            </a:r>
            <a:r>
              <a:rPr lang="en-US" i="1" dirty="0" err="1">
                <a:solidFill>
                  <a:schemeClr val="accent1"/>
                </a:solidFill>
              </a:rPr>
              <a:t>Familias</a:t>
            </a:r>
            <a:r>
              <a:rPr lang="en-US" i="1" dirty="0">
                <a:solidFill>
                  <a:schemeClr val="accent1"/>
                </a:solidFill>
              </a:rPr>
              <a:t> por el Coronavirus </a:t>
            </a:r>
            <a:r>
              <a:rPr lang="en-US" dirty="0"/>
              <a:t>(FFCRA)</a:t>
            </a:r>
          </a:p>
          <a:p>
            <a:r>
              <a:rPr lang="en-US" dirty="0" err="1"/>
              <a:t>Impuestos</a:t>
            </a:r>
            <a:r>
              <a:rPr lang="en-US" dirty="0"/>
              <a:t> o </a:t>
            </a:r>
            <a:r>
              <a:rPr lang="en-US" dirty="0" err="1"/>
              <a:t>retenciones</a:t>
            </a:r>
            <a:r>
              <a:rPr lang="en-US" dirty="0"/>
              <a:t> bajo el </a:t>
            </a:r>
            <a:r>
              <a:rPr lang="en-US" dirty="0" err="1"/>
              <a:t>capítulo</a:t>
            </a:r>
            <a:r>
              <a:rPr lang="en-US" dirty="0"/>
              <a:t> 21, 22 y 24 del Código de IRS (</a:t>
            </a:r>
            <a:r>
              <a:rPr lang="en-US" dirty="0" err="1"/>
              <a:t>impuestos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, </a:t>
            </a:r>
            <a:r>
              <a:rPr lang="en-US" dirty="0" err="1"/>
              <a:t>impuestos</a:t>
            </a:r>
            <a:r>
              <a:rPr lang="en-US" dirty="0"/>
              <a:t> de </a:t>
            </a:r>
            <a:r>
              <a:rPr lang="en-US" dirty="0" err="1"/>
              <a:t>vías</a:t>
            </a:r>
            <a:r>
              <a:rPr lang="en-US" dirty="0"/>
              <a:t> </a:t>
            </a:r>
            <a:r>
              <a:rPr lang="en-US" dirty="0" err="1"/>
              <a:t>férreas</a:t>
            </a:r>
            <a:r>
              <a:rPr lang="en-US" dirty="0"/>
              <a:t> e </a:t>
            </a:r>
            <a:r>
              <a:rPr lang="en-US" dirty="0" err="1"/>
              <a:t>impuestos</a:t>
            </a:r>
            <a:r>
              <a:rPr lang="en-US" dirty="0"/>
              <a:t> a las </a:t>
            </a:r>
            <a:r>
              <a:rPr lang="en-US" dirty="0" err="1"/>
              <a:t>ganancias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82394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29FC-1D1A-45DE-A9A0-09453D303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Ejemplo</a:t>
            </a:r>
            <a:r>
              <a:rPr lang="en-US" dirty="0"/>
              <a:t> del </a:t>
            </a:r>
            <a:r>
              <a:rPr lang="en-US" dirty="0" err="1"/>
              <a:t>Calculo</a:t>
            </a:r>
            <a:r>
              <a:rPr lang="en-US" dirty="0"/>
              <a:t> del Monto del </a:t>
            </a:r>
            <a:r>
              <a:rPr lang="en-US" dirty="0" err="1"/>
              <a:t>Préstamo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03A01-AE19-467C-9B26-127398622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1 – </a:t>
            </a:r>
            <a:r>
              <a:rPr lang="en-US" dirty="0" err="1"/>
              <a:t>Ningún</a:t>
            </a:r>
            <a:r>
              <a:rPr lang="en-US" dirty="0"/>
              <a:t> </a:t>
            </a:r>
            <a:r>
              <a:rPr lang="en-US" dirty="0" err="1"/>
              <a:t>empleado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$100,000</a:t>
            </a:r>
          </a:p>
          <a:p>
            <a:pPr marL="566928" lvl="3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BB9486-E0C1-4F49-9355-85E6A4CD8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204764"/>
              </p:ext>
            </p:extLst>
          </p:nvPr>
        </p:nvGraphicFramePr>
        <p:xfrm>
          <a:off x="1372122" y="2190247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1065869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84632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00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387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718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Multiplique</a:t>
                      </a:r>
                      <a:r>
                        <a:rPr lang="en-US" dirty="0"/>
                        <a:t> por 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333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Monto </a:t>
                      </a:r>
                      <a:r>
                        <a:rPr lang="en-US" dirty="0" err="1"/>
                        <a:t>Máximo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Préstamo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94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644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29FC-1D1A-45DE-A9A0-09453D303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Ejemplo</a:t>
            </a:r>
            <a:r>
              <a:rPr lang="en-US" dirty="0"/>
              <a:t> de </a:t>
            </a:r>
            <a:r>
              <a:rPr lang="en-US" dirty="0" err="1"/>
              <a:t>Calculo</a:t>
            </a:r>
            <a:r>
              <a:rPr lang="en-US" dirty="0"/>
              <a:t> del Monto </a:t>
            </a:r>
            <a:r>
              <a:rPr lang="en-US" dirty="0" err="1"/>
              <a:t>Préstamo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03A01-AE19-467C-9B26-12739862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41" y="1024185"/>
            <a:ext cx="11746425" cy="4844909"/>
          </a:xfrm>
        </p:spPr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2 – </a:t>
            </a:r>
            <a:r>
              <a:rPr lang="en-US" dirty="0" err="1"/>
              <a:t>Algunos</a:t>
            </a:r>
            <a:r>
              <a:rPr lang="en-US" dirty="0"/>
              <a:t>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hacen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$100,000</a:t>
            </a:r>
          </a:p>
          <a:p>
            <a:pPr marL="566928" lvl="3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BB9486-E0C1-4F49-9355-85E6A4CD8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898901"/>
              </p:ext>
            </p:extLst>
          </p:nvPr>
        </p:nvGraphicFramePr>
        <p:xfrm>
          <a:off x="1372122" y="2190247"/>
          <a:ext cx="81280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1065869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84632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00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$1,500,000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387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Reste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monto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exceso</a:t>
                      </a:r>
                      <a:r>
                        <a:rPr lang="en-US" dirty="0"/>
                        <a:t> de  </a:t>
                      </a:r>
                      <a:r>
                        <a:rPr lang="en-US" dirty="0" err="1"/>
                        <a:t>compensación</a:t>
                      </a:r>
                      <a:r>
                        <a:rPr lang="en-US" dirty="0"/>
                        <a:t> de un </a:t>
                      </a:r>
                      <a:r>
                        <a:rPr lang="en-US" dirty="0" err="1"/>
                        <a:t>salario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anual</a:t>
                      </a:r>
                      <a:r>
                        <a:rPr lang="en-US" dirty="0"/>
                        <a:t> de 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718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Monto de </a:t>
                      </a:r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333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Multiplique</a:t>
                      </a:r>
                      <a:r>
                        <a:rPr lang="en-US" dirty="0"/>
                        <a:t> por 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94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Monto </a:t>
                      </a:r>
                      <a:r>
                        <a:rPr lang="en-US" dirty="0" err="1"/>
                        <a:t>Máximo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Préstamo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966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392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29FC-1D1A-45DE-A9A0-09453D303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Calculo</a:t>
            </a:r>
            <a:r>
              <a:rPr lang="en-US" dirty="0"/>
              <a:t> del Monto del </a:t>
            </a:r>
            <a:r>
              <a:rPr lang="en-US" dirty="0" err="1"/>
              <a:t>Préstamo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03A01-AE19-467C-9B26-12739862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41" y="1024185"/>
            <a:ext cx="11746425" cy="4844909"/>
          </a:xfrm>
        </p:spPr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3 – </a:t>
            </a:r>
            <a:r>
              <a:rPr lang="en-US" dirty="0" err="1"/>
              <a:t>Ningún</a:t>
            </a:r>
            <a:r>
              <a:rPr lang="en-US" dirty="0"/>
              <a:t> </a:t>
            </a:r>
            <a:r>
              <a:rPr lang="en-US" dirty="0" err="1"/>
              <a:t>empleado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$100,000; balance de un </a:t>
            </a:r>
            <a:r>
              <a:rPr lang="en-US" dirty="0" err="1"/>
              <a:t>préstamo</a:t>
            </a:r>
            <a:r>
              <a:rPr lang="en-US" dirty="0"/>
              <a:t> EIDL por $10,000</a:t>
            </a:r>
          </a:p>
          <a:p>
            <a:pPr marL="566928" lvl="3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BB9486-E0C1-4F49-9355-85E6A4CD8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249045"/>
              </p:ext>
            </p:extLst>
          </p:nvPr>
        </p:nvGraphicFramePr>
        <p:xfrm>
          <a:off x="1372122" y="2190246"/>
          <a:ext cx="8535449" cy="2353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8128">
                  <a:extLst>
                    <a:ext uri="{9D8B030D-6E8A-4147-A177-3AD203B41FA5}">
                      <a16:colId xmlns:a16="http://schemas.microsoft.com/office/drawing/2014/main" val="1110658690"/>
                    </a:ext>
                  </a:extLst>
                </a:gridCol>
                <a:gridCol w="3197321">
                  <a:extLst>
                    <a:ext uri="{9D8B030D-6E8A-4147-A177-3AD203B41FA5}">
                      <a16:colId xmlns:a16="http://schemas.microsoft.com/office/drawing/2014/main" val="2684632498"/>
                    </a:ext>
                  </a:extLst>
                </a:gridCol>
              </a:tblGrid>
              <a:tr h="3922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00313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387725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718310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Multiplique</a:t>
                      </a:r>
                      <a:r>
                        <a:rPr lang="en-US" dirty="0"/>
                        <a:t> por 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333048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Añada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préstamo</a:t>
                      </a:r>
                      <a:r>
                        <a:rPr lang="en-US" dirty="0"/>
                        <a:t> EIDL de $10,000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94864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/>
                        <a:t>Monto </a:t>
                      </a:r>
                      <a:r>
                        <a:rPr lang="en-US" dirty="0" err="1"/>
                        <a:t>Máximo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Préstamo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966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503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F29FC-1D1A-45DE-A9A0-09453D303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Calculo</a:t>
            </a:r>
            <a:r>
              <a:rPr lang="en-US" dirty="0"/>
              <a:t> del Monto del </a:t>
            </a:r>
            <a:r>
              <a:rPr lang="en-US" dirty="0" err="1"/>
              <a:t>Préstamo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03A01-AE19-467C-9B26-12739862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41" y="1024185"/>
            <a:ext cx="11746425" cy="4844909"/>
          </a:xfrm>
        </p:spPr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 4 – </a:t>
            </a:r>
            <a:r>
              <a:rPr lang="en-US" dirty="0" err="1"/>
              <a:t>Algunos</a:t>
            </a:r>
            <a:r>
              <a:rPr lang="en-US" dirty="0"/>
              <a:t>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hacen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$100,000; y un balance de un </a:t>
            </a:r>
            <a:r>
              <a:rPr lang="en-US" dirty="0" err="1"/>
              <a:t>préstamo</a:t>
            </a:r>
            <a:r>
              <a:rPr lang="en-US" dirty="0"/>
              <a:t> EIDL por $10,000</a:t>
            </a:r>
          </a:p>
          <a:p>
            <a:pPr marL="566928" lvl="3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BB9486-E0C1-4F49-9355-85E6A4CD8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115509"/>
              </p:ext>
            </p:extLst>
          </p:nvPr>
        </p:nvGraphicFramePr>
        <p:xfrm>
          <a:off x="1372121" y="2190246"/>
          <a:ext cx="8318634" cy="2993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1449">
                  <a:extLst>
                    <a:ext uri="{9D8B030D-6E8A-4147-A177-3AD203B41FA5}">
                      <a16:colId xmlns:a16="http://schemas.microsoft.com/office/drawing/2014/main" val="1110658690"/>
                    </a:ext>
                  </a:extLst>
                </a:gridCol>
                <a:gridCol w="1967185">
                  <a:extLst>
                    <a:ext uri="{9D8B030D-6E8A-4147-A177-3AD203B41FA5}">
                      <a16:colId xmlns:a16="http://schemas.microsoft.com/office/drawing/2014/main" val="2684632498"/>
                    </a:ext>
                  </a:extLst>
                </a:gridCol>
              </a:tblGrid>
              <a:tr h="3922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00313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$1,500,000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387725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Reste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monto</a:t>
                      </a:r>
                      <a:r>
                        <a:rPr lang="en-US" dirty="0"/>
                        <a:t> por </a:t>
                      </a:r>
                      <a:r>
                        <a:rPr lang="en-US" dirty="0" err="1"/>
                        <a:t>compensación</a:t>
                      </a:r>
                      <a:r>
                        <a:rPr lang="en-US" dirty="0"/>
                        <a:t> por </a:t>
                      </a:r>
                      <a:r>
                        <a:rPr lang="en-US" dirty="0" err="1"/>
                        <a:t>encima</a:t>
                      </a:r>
                      <a:r>
                        <a:rPr lang="en-US" dirty="0"/>
                        <a:t> de un </a:t>
                      </a:r>
                      <a:r>
                        <a:rPr lang="en-US" dirty="0" err="1"/>
                        <a:t>salario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anual</a:t>
                      </a:r>
                      <a:r>
                        <a:rPr lang="en-US" dirty="0"/>
                        <a:t> de 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848577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Promedio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Nómina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Mensual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718310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Multiplique</a:t>
                      </a:r>
                      <a:r>
                        <a:rPr lang="en-US" dirty="0"/>
                        <a:t> por 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333048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 err="1"/>
                        <a:t>Añada</a:t>
                      </a:r>
                      <a:r>
                        <a:rPr lang="en-US" dirty="0"/>
                        <a:t> el </a:t>
                      </a:r>
                      <a:r>
                        <a:rPr lang="en-US" dirty="0" err="1"/>
                        <a:t>préstamo</a:t>
                      </a:r>
                      <a:r>
                        <a:rPr lang="en-US" dirty="0"/>
                        <a:t> EIDL por $10,000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94864"/>
                  </a:ext>
                </a:extLst>
              </a:tr>
              <a:tr h="392246">
                <a:tc>
                  <a:txBody>
                    <a:bodyPr/>
                    <a:lstStyle/>
                    <a:p>
                      <a:r>
                        <a:rPr lang="en-US" dirty="0"/>
                        <a:t>Monto </a:t>
                      </a:r>
                      <a:r>
                        <a:rPr lang="en-US" dirty="0" err="1"/>
                        <a:t>Máximo</a:t>
                      </a:r>
                      <a:r>
                        <a:rPr lang="en-US" dirty="0"/>
                        <a:t> del </a:t>
                      </a:r>
                      <a:r>
                        <a:rPr lang="en-US" dirty="0" err="1"/>
                        <a:t>Préstamo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966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424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19AD-7642-44F8-BB97-D4CDB5F1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Temas</a:t>
            </a:r>
            <a:r>
              <a:rPr lang="en-US" dirty="0"/>
              <a:t> a </a:t>
            </a:r>
            <a:r>
              <a:rPr lang="en-US" dirty="0" err="1"/>
              <a:t>tratar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presentaci</a:t>
            </a:r>
            <a:r>
              <a:rPr lang="es-419" dirty="0" err="1"/>
              <a:t>ó</a:t>
            </a:r>
            <a:r>
              <a:rPr lang="en-US" dirty="0"/>
              <a:t>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1C8D2-A2DA-4D17-861B-14FC99EC7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Este </a:t>
            </a:r>
            <a:r>
              <a:rPr lang="en-US" dirty="0" err="1"/>
              <a:t>curso</a:t>
            </a:r>
            <a:r>
              <a:rPr lang="en-US" dirty="0"/>
              <a:t> </a:t>
            </a:r>
            <a:r>
              <a:rPr lang="en-US" dirty="0" err="1"/>
              <a:t>proveerá</a:t>
            </a:r>
            <a:r>
              <a:rPr lang="en-US" dirty="0"/>
              <a:t> una </a:t>
            </a:r>
            <a:r>
              <a:rPr lang="en-US" dirty="0" err="1"/>
              <a:t>visión</a:t>
            </a:r>
            <a:r>
              <a:rPr lang="en-US" dirty="0"/>
              <a:t> </a:t>
            </a:r>
            <a:r>
              <a:rPr lang="en-US" dirty="0" err="1"/>
              <a:t>completa</a:t>
            </a:r>
            <a:r>
              <a:rPr lang="en-US" dirty="0"/>
              <a:t> del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Protección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, </a:t>
            </a:r>
            <a:r>
              <a:rPr lang="en-US" dirty="0" err="1"/>
              <a:t>autorizado</a:t>
            </a:r>
            <a:r>
              <a:rPr lang="en-US" dirty="0"/>
              <a:t> bajo la Ley de </a:t>
            </a:r>
            <a:r>
              <a:rPr lang="en-US" dirty="0" err="1"/>
              <a:t>Ayuda</a:t>
            </a:r>
            <a:r>
              <a:rPr lang="en-US" dirty="0"/>
              <a:t> y Alivio de </a:t>
            </a:r>
            <a:r>
              <a:rPr lang="en-US" dirty="0" err="1"/>
              <a:t>Seguridad</a:t>
            </a:r>
            <a:r>
              <a:rPr lang="en-US" dirty="0"/>
              <a:t> </a:t>
            </a:r>
            <a:r>
              <a:rPr lang="en-US" dirty="0" err="1"/>
              <a:t>Económica</a:t>
            </a:r>
            <a:r>
              <a:rPr lang="en-US" dirty="0"/>
              <a:t> para el Coronavirus (CARES) </a:t>
            </a:r>
          </a:p>
          <a:p>
            <a:r>
              <a:rPr lang="en-US" dirty="0"/>
              <a:t>Los </a:t>
            </a:r>
            <a:r>
              <a:rPr lang="en-US" dirty="0" err="1"/>
              <a:t>participantes</a:t>
            </a:r>
            <a:r>
              <a:rPr lang="en-US" dirty="0"/>
              <a:t> </a:t>
            </a:r>
            <a:r>
              <a:rPr lang="en-US" dirty="0" err="1"/>
              <a:t>obtendrán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entender</a:t>
            </a:r>
            <a:r>
              <a:rPr lang="en-US" dirty="0"/>
              <a:t> los </a:t>
            </a:r>
            <a:r>
              <a:rPr lang="en-US" dirty="0" err="1"/>
              <a:t>requisitos</a:t>
            </a:r>
            <a:r>
              <a:rPr lang="en-US" dirty="0"/>
              <a:t> para ser </a:t>
            </a:r>
            <a:r>
              <a:rPr lang="en-US" dirty="0" err="1"/>
              <a:t>elegibles</a:t>
            </a:r>
            <a:r>
              <a:rPr lang="en-US" dirty="0"/>
              <a:t>, </a:t>
            </a:r>
            <a:r>
              <a:rPr lang="en-US" dirty="0" err="1"/>
              <a:t>detalles</a:t>
            </a:r>
            <a:r>
              <a:rPr lang="en-US" dirty="0"/>
              <a:t> </a:t>
            </a:r>
            <a:r>
              <a:rPr lang="en-US" dirty="0" err="1"/>
              <a:t>acerca</a:t>
            </a:r>
            <a:r>
              <a:rPr lang="en-US" dirty="0"/>
              <a:t> de los </a:t>
            </a:r>
            <a:r>
              <a:rPr lang="en-US" dirty="0" err="1"/>
              <a:t>préstamos</a:t>
            </a:r>
            <a:r>
              <a:rPr lang="en-US" dirty="0"/>
              <a:t>, </a:t>
            </a:r>
            <a:r>
              <a:rPr lang="en-US" dirty="0" err="1"/>
              <a:t>uso</a:t>
            </a:r>
            <a:r>
              <a:rPr lang="en-US" dirty="0"/>
              <a:t> de los </a:t>
            </a:r>
            <a:r>
              <a:rPr lang="en-US" dirty="0" err="1"/>
              <a:t>fondos</a:t>
            </a:r>
            <a:r>
              <a:rPr lang="en-US" dirty="0"/>
              <a:t> que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permitidos</a:t>
            </a:r>
            <a:r>
              <a:rPr lang="en-US" dirty="0"/>
              <a:t>, el </a:t>
            </a:r>
            <a:r>
              <a:rPr lang="en-US" dirty="0" err="1"/>
              <a:t>proceso</a:t>
            </a:r>
            <a:r>
              <a:rPr lang="en-US" dirty="0"/>
              <a:t> de </a:t>
            </a:r>
            <a:r>
              <a:rPr lang="en-US" dirty="0" err="1"/>
              <a:t>solicitud</a:t>
            </a:r>
            <a:r>
              <a:rPr lang="en-US" dirty="0"/>
              <a:t> y de </a:t>
            </a:r>
            <a:r>
              <a:rPr lang="en-US" dirty="0" err="1"/>
              <a:t>perdón</a:t>
            </a:r>
            <a:r>
              <a:rPr lang="en-US" dirty="0"/>
              <a:t> del </a:t>
            </a:r>
            <a:r>
              <a:rPr lang="en-US" dirty="0" err="1"/>
              <a:t>préstamo</a:t>
            </a:r>
            <a:r>
              <a:rPr lang="en-US" dirty="0"/>
              <a:t>.</a:t>
            </a:r>
          </a:p>
          <a:p>
            <a:r>
              <a:rPr lang="en-US" dirty="0"/>
              <a:t>A los </a:t>
            </a:r>
            <a:r>
              <a:rPr lang="en-US" dirty="0" err="1"/>
              <a:t>participantes</a:t>
            </a:r>
            <a:r>
              <a:rPr lang="en-US" dirty="0"/>
              <a:t> se les </a:t>
            </a:r>
            <a:r>
              <a:rPr lang="en-US" dirty="0" err="1"/>
              <a:t>proveerá</a:t>
            </a:r>
            <a:r>
              <a:rPr lang="en-US" dirty="0"/>
              <a:t> las </a:t>
            </a:r>
            <a:r>
              <a:rPr lang="en-US" dirty="0" err="1"/>
              <a:t>herramientas</a:t>
            </a:r>
            <a:r>
              <a:rPr lang="en-US" dirty="0"/>
              <a:t> que los </a:t>
            </a:r>
            <a:r>
              <a:rPr lang="en-US" dirty="0" err="1"/>
              <a:t>ayuden</a:t>
            </a:r>
            <a:r>
              <a:rPr lang="en-US" dirty="0"/>
              <a:t> a </a:t>
            </a:r>
            <a:r>
              <a:rPr lang="en-US" dirty="0" err="1"/>
              <a:t>calcular</a:t>
            </a:r>
            <a:r>
              <a:rPr lang="en-US" dirty="0"/>
              <a:t> el </a:t>
            </a:r>
            <a:r>
              <a:rPr lang="en-US" dirty="0" err="1"/>
              <a:t>monto</a:t>
            </a:r>
            <a:r>
              <a:rPr lang="en-US" dirty="0"/>
              <a:t> </a:t>
            </a:r>
            <a:r>
              <a:rPr lang="en-US" dirty="0" err="1"/>
              <a:t>requerido</a:t>
            </a:r>
            <a:r>
              <a:rPr lang="en-US" dirty="0"/>
              <a:t> </a:t>
            </a:r>
            <a:r>
              <a:rPr lang="en-US" dirty="0" err="1"/>
              <a:t>agregando</a:t>
            </a:r>
            <a:r>
              <a:rPr lang="en-US" dirty="0"/>
              <a:t>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recursos</a:t>
            </a:r>
            <a:r>
              <a:rPr lang="en-US" dirty="0"/>
              <a:t> </a:t>
            </a:r>
            <a:r>
              <a:rPr lang="en-US" dirty="0" err="1"/>
              <a:t>disponibles</a:t>
            </a:r>
            <a:r>
              <a:rPr lang="en-US" dirty="0"/>
              <a:t> que </a:t>
            </a:r>
            <a:r>
              <a:rPr lang="en-US" dirty="0" err="1"/>
              <a:t>puedan</a:t>
            </a:r>
            <a:r>
              <a:rPr lang="en-US" dirty="0"/>
              <a:t> ser </a:t>
            </a:r>
            <a:r>
              <a:rPr lang="en-US" dirty="0" err="1"/>
              <a:t>útiles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período</a:t>
            </a:r>
            <a:r>
              <a:rPr lang="en-US" dirty="0"/>
              <a:t> de </a:t>
            </a:r>
            <a:r>
              <a:rPr lang="en-US" dirty="0" err="1"/>
              <a:t>incertidumbre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407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8515A-CF73-408C-AAFC-04757DC35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Será</a:t>
            </a:r>
            <a:r>
              <a:rPr lang="en-US" dirty="0"/>
              <a:t> </a:t>
            </a:r>
            <a:r>
              <a:rPr lang="en-US" dirty="0" err="1"/>
              <a:t>éste</a:t>
            </a:r>
            <a:r>
              <a:rPr lang="en-US" dirty="0"/>
              <a:t> </a:t>
            </a:r>
            <a:r>
              <a:rPr lang="en-US" dirty="0" err="1"/>
              <a:t>préstamo</a:t>
            </a:r>
            <a:r>
              <a:rPr lang="en-US" dirty="0"/>
              <a:t> PERDONABLE?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88845-E5E3-446C-A04F-8E3802153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Los </a:t>
            </a:r>
            <a:r>
              <a:rPr lang="en-US" dirty="0" err="1"/>
              <a:t>solicitantes</a:t>
            </a:r>
            <a:r>
              <a:rPr lang="en-US" dirty="0"/>
              <a:t> son </a:t>
            </a:r>
            <a:r>
              <a:rPr lang="en-US" dirty="0" err="1"/>
              <a:t>elegibles</a:t>
            </a:r>
            <a:r>
              <a:rPr lang="en-US" dirty="0"/>
              <a:t> para que el </a:t>
            </a:r>
            <a:r>
              <a:rPr lang="en-US" dirty="0" err="1"/>
              <a:t>préstamo</a:t>
            </a:r>
            <a:r>
              <a:rPr lang="en-US" dirty="0"/>
              <a:t> les sea </a:t>
            </a:r>
            <a:r>
              <a:rPr lang="en-US" dirty="0" err="1"/>
              <a:t>perdonado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una </a:t>
            </a:r>
            <a:r>
              <a:rPr lang="en-US" dirty="0" err="1"/>
              <a:t>cantidad</a:t>
            </a:r>
            <a:r>
              <a:rPr lang="en-US" dirty="0"/>
              <a:t> </a:t>
            </a:r>
            <a:r>
              <a:rPr lang="en-US" dirty="0" err="1"/>
              <a:t>igual</a:t>
            </a:r>
            <a:r>
              <a:rPr lang="en-US" dirty="0"/>
              <a:t> al </a:t>
            </a:r>
            <a:r>
              <a:rPr lang="en-US" dirty="0" err="1"/>
              <a:t>monto</a:t>
            </a:r>
            <a:r>
              <a:rPr lang="en-US" dirty="0"/>
              <a:t> que el </a:t>
            </a:r>
            <a:r>
              <a:rPr lang="en-US" dirty="0" err="1"/>
              <a:t>solicitante</a:t>
            </a:r>
            <a:r>
              <a:rPr lang="en-US" dirty="0"/>
              <a:t> </a:t>
            </a:r>
            <a:r>
              <a:rPr lang="en-US" dirty="0" err="1"/>
              <a:t>gastó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el </a:t>
            </a:r>
            <a:r>
              <a:rPr lang="en-US" dirty="0" err="1"/>
              <a:t>período</a:t>
            </a:r>
            <a:r>
              <a:rPr lang="en-US" dirty="0"/>
              <a:t> de las (8) </a:t>
            </a:r>
            <a:r>
              <a:rPr lang="en-US" dirty="0" err="1"/>
              <a:t>semanas</a:t>
            </a:r>
            <a:r>
              <a:rPr lang="en-US" dirty="0"/>
              <a:t> – </a:t>
            </a:r>
            <a:r>
              <a:rPr lang="en-US" dirty="0" err="1"/>
              <a:t>comenzando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día</a:t>
            </a:r>
            <a:r>
              <a:rPr lang="en-US" dirty="0"/>
              <a:t> que el </a:t>
            </a:r>
            <a:r>
              <a:rPr lang="en-US" dirty="0" err="1"/>
              <a:t>préstamo</a:t>
            </a:r>
            <a:r>
              <a:rPr lang="en-US" dirty="0"/>
              <a:t> se </a:t>
            </a:r>
            <a:r>
              <a:rPr lang="en-US" dirty="0" err="1"/>
              <a:t>efectuó</a:t>
            </a:r>
            <a:r>
              <a:rPr lang="en-US" dirty="0"/>
              <a:t>.</a:t>
            </a:r>
          </a:p>
          <a:p>
            <a:r>
              <a:rPr lang="en-US" dirty="0"/>
              <a:t>Los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renglones</a:t>
            </a:r>
            <a:r>
              <a:rPr lang="en-US" dirty="0"/>
              <a:t> </a:t>
            </a:r>
            <a:r>
              <a:rPr lang="en-US" dirty="0" err="1"/>
              <a:t>califican</a:t>
            </a:r>
            <a:r>
              <a:rPr lang="en-US" dirty="0"/>
              <a:t> para el </a:t>
            </a:r>
            <a:r>
              <a:rPr lang="en-US" dirty="0" err="1"/>
              <a:t>perdón</a:t>
            </a:r>
            <a:r>
              <a:rPr lang="en-US" dirty="0"/>
              <a:t> del </a:t>
            </a:r>
            <a:r>
              <a:rPr lang="en-US" dirty="0" err="1"/>
              <a:t>préstamo</a:t>
            </a:r>
            <a:r>
              <a:rPr lang="en-US" dirty="0"/>
              <a:t>:</a:t>
            </a:r>
          </a:p>
          <a:p>
            <a:pPr lvl="2"/>
            <a:r>
              <a:rPr lang="en-US" dirty="0" err="1"/>
              <a:t>Costos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 </a:t>
            </a:r>
          </a:p>
          <a:p>
            <a:pPr lvl="2"/>
            <a:r>
              <a:rPr lang="en-US" dirty="0" err="1"/>
              <a:t>Costos</a:t>
            </a:r>
            <a:r>
              <a:rPr lang="en-US" dirty="0"/>
              <a:t> </a:t>
            </a:r>
            <a:r>
              <a:rPr lang="en-US" dirty="0" err="1"/>
              <a:t>relacionados</a:t>
            </a:r>
            <a:r>
              <a:rPr lang="en-US" dirty="0"/>
              <a:t> a que </a:t>
            </a:r>
            <a:r>
              <a:rPr lang="en-US" dirty="0" err="1"/>
              <a:t>continúen</a:t>
            </a:r>
            <a:r>
              <a:rPr lang="en-US" dirty="0"/>
              <a:t> los </a:t>
            </a:r>
            <a:r>
              <a:rPr lang="en-US" dirty="0" err="1"/>
              <a:t>beneficios</a:t>
            </a:r>
            <a:r>
              <a:rPr lang="en-US" dirty="0"/>
              <a:t> de </a:t>
            </a:r>
            <a:r>
              <a:rPr lang="en-US" dirty="0" err="1"/>
              <a:t>cuidado</a:t>
            </a:r>
            <a:r>
              <a:rPr lang="en-US" dirty="0"/>
              <a:t> de la </a:t>
            </a:r>
            <a:r>
              <a:rPr lang="en-US" dirty="0" err="1"/>
              <a:t>salud</a:t>
            </a:r>
            <a:r>
              <a:rPr lang="en-US" dirty="0"/>
              <a:t> por una </a:t>
            </a:r>
            <a:r>
              <a:rPr lang="en-US" dirty="0" err="1"/>
              <a:t>póliza</a:t>
            </a:r>
            <a:r>
              <a:rPr lang="en-US" dirty="0"/>
              <a:t> de 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el </a:t>
            </a:r>
            <a:r>
              <a:rPr lang="en-US" dirty="0" err="1"/>
              <a:t>período</a:t>
            </a:r>
            <a:r>
              <a:rPr lang="en-US" dirty="0"/>
              <a:t> de </a:t>
            </a:r>
            <a:r>
              <a:rPr lang="en-US" dirty="0" err="1"/>
              <a:t>ausencia</a:t>
            </a:r>
            <a:r>
              <a:rPr lang="en-US" dirty="0"/>
              <a:t> </a:t>
            </a:r>
            <a:r>
              <a:rPr lang="en-US" dirty="0" err="1"/>
              <a:t>paga</a:t>
            </a:r>
            <a:r>
              <a:rPr lang="en-US" dirty="0"/>
              <a:t> por </a:t>
            </a:r>
            <a:r>
              <a:rPr lang="en-US" dirty="0" err="1"/>
              <a:t>enfermedad</a:t>
            </a:r>
            <a:r>
              <a:rPr lang="en-US" dirty="0"/>
              <a:t>, </a:t>
            </a:r>
            <a:r>
              <a:rPr lang="en-US" dirty="0" err="1"/>
              <a:t>médica</a:t>
            </a:r>
            <a:r>
              <a:rPr lang="en-US" dirty="0"/>
              <a:t>, o familiar, y los </a:t>
            </a:r>
            <a:r>
              <a:rPr lang="en-US" dirty="0" err="1"/>
              <a:t>pagos</a:t>
            </a:r>
            <a:r>
              <a:rPr lang="en-US" dirty="0"/>
              <a:t> de las </a:t>
            </a:r>
            <a:r>
              <a:rPr lang="en-US" dirty="0" err="1"/>
              <a:t>primas</a:t>
            </a:r>
            <a:r>
              <a:rPr lang="en-US" dirty="0"/>
              <a:t> de </a:t>
            </a:r>
            <a:r>
              <a:rPr lang="en-US" dirty="0" err="1"/>
              <a:t>seguro</a:t>
            </a:r>
            <a:endParaRPr lang="en-US" dirty="0"/>
          </a:p>
          <a:p>
            <a:pPr lvl="2"/>
            <a:r>
              <a:rPr lang="en-US" dirty="0" err="1"/>
              <a:t>Pagos</a:t>
            </a:r>
            <a:r>
              <a:rPr lang="en-US" dirty="0"/>
              <a:t> de </a:t>
            </a:r>
            <a:r>
              <a:rPr lang="en-US" dirty="0" err="1"/>
              <a:t>intereses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obligación</a:t>
            </a:r>
            <a:r>
              <a:rPr lang="en-US" dirty="0"/>
              <a:t> </a:t>
            </a:r>
            <a:r>
              <a:rPr lang="en-US" dirty="0" err="1"/>
              <a:t>hipotecaria</a:t>
            </a:r>
            <a:r>
              <a:rPr lang="en-US" dirty="0"/>
              <a:t> (la </a:t>
            </a:r>
            <a:r>
              <a:rPr lang="en-US" dirty="0" err="1"/>
              <a:t>cual</a:t>
            </a:r>
            <a:r>
              <a:rPr lang="en-US" dirty="0"/>
              <a:t> no </a:t>
            </a:r>
            <a:r>
              <a:rPr lang="en-US" dirty="0" err="1"/>
              <a:t>constituya</a:t>
            </a:r>
            <a:r>
              <a:rPr lang="en-US" dirty="0"/>
              <a:t> un </a:t>
            </a:r>
            <a:r>
              <a:rPr lang="en-US" dirty="0" err="1"/>
              <a:t>pago</a:t>
            </a:r>
            <a:r>
              <a:rPr lang="en-US" dirty="0"/>
              <a:t> a principal por adelantado </a:t>
            </a:r>
            <a:r>
              <a:rPr lang="en-US" dirty="0" err="1"/>
              <a:t>en</a:t>
            </a:r>
            <a:r>
              <a:rPr lang="en-US" dirty="0"/>
              <a:t> una </a:t>
            </a:r>
            <a:r>
              <a:rPr lang="en-US" dirty="0" err="1"/>
              <a:t>hipoteca</a:t>
            </a:r>
            <a:r>
              <a:rPr lang="en-US" dirty="0"/>
              <a:t>) </a:t>
            </a:r>
          </a:p>
          <a:p>
            <a:pPr lvl="2"/>
            <a:r>
              <a:rPr lang="en-US" dirty="0" err="1"/>
              <a:t>Renta</a:t>
            </a:r>
            <a:r>
              <a:rPr lang="en-US" dirty="0"/>
              <a:t> (</a:t>
            </a:r>
            <a:r>
              <a:rPr lang="en-US" dirty="0" err="1"/>
              <a:t>incluyendo</a:t>
            </a:r>
            <a:r>
              <a:rPr lang="en-US" dirty="0"/>
              <a:t> </a:t>
            </a:r>
            <a:r>
              <a:rPr lang="en-US" dirty="0" err="1"/>
              <a:t>renta</a:t>
            </a:r>
            <a:r>
              <a:rPr lang="en-US" dirty="0"/>
              <a:t> bajo un </a:t>
            </a:r>
            <a:r>
              <a:rPr lang="en-US" dirty="0" err="1"/>
              <a:t>acuerdo</a:t>
            </a:r>
            <a:r>
              <a:rPr lang="en-US" dirty="0"/>
              <a:t> de </a:t>
            </a:r>
            <a:r>
              <a:rPr lang="en-US" dirty="0" err="1"/>
              <a:t>alquiler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Servicios</a:t>
            </a:r>
            <a:endParaRPr lang="en-US" dirty="0"/>
          </a:p>
          <a:p>
            <a:pPr lvl="2"/>
            <a:r>
              <a:rPr lang="en-US" dirty="0" err="1"/>
              <a:t>Intereses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otra</a:t>
            </a:r>
            <a:r>
              <a:rPr lang="en-US" dirty="0"/>
              <a:t> </a:t>
            </a:r>
            <a:r>
              <a:rPr lang="en-US" dirty="0" err="1"/>
              <a:t>obligación</a:t>
            </a:r>
            <a:r>
              <a:rPr lang="en-US" dirty="0"/>
              <a:t> de </a:t>
            </a:r>
            <a:r>
              <a:rPr lang="en-US" dirty="0" err="1"/>
              <a:t>deuda</a:t>
            </a:r>
            <a:r>
              <a:rPr lang="en-US" dirty="0"/>
              <a:t> que </a:t>
            </a:r>
            <a:r>
              <a:rPr lang="en-US" dirty="0" err="1"/>
              <a:t>haya</a:t>
            </a:r>
            <a:r>
              <a:rPr lang="en-US" dirty="0"/>
              <a:t> </a:t>
            </a:r>
            <a:r>
              <a:rPr lang="en-US" dirty="0" err="1"/>
              <a:t>sido</a:t>
            </a:r>
            <a:r>
              <a:rPr lang="en-US" dirty="0"/>
              <a:t> </a:t>
            </a:r>
            <a:r>
              <a:rPr lang="en-US" dirty="0" err="1"/>
              <a:t>incurrida</a:t>
            </a:r>
            <a:r>
              <a:rPr lang="en-US" dirty="0"/>
              <a:t> antes del 15 de </a:t>
            </a:r>
            <a:r>
              <a:rPr lang="en-US" dirty="0" err="1"/>
              <a:t>Febrero</a:t>
            </a:r>
            <a:r>
              <a:rPr lang="en-US" dirty="0"/>
              <a:t> del 2020</a:t>
            </a:r>
          </a:p>
          <a:p>
            <a:pPr lvl="2"/>
            <a:r>
              <a:rPr lang="en-US" dirty="0" err="1"/>
              <a:t>Refinanciamiento</a:t>
            </a:r>
            <a:r>
              <a:rPr lang="en-US" dirty="0"/>
              <a:t> de un </a:t>
            </a:r>
            <a:r>
              <a:rPr lang="en-US" dirty="0" err="1"/>
              <a:t>préstamo</a:t>
            </a:r>
            <a:r>
              <a:rPr lang="en-US" dirty="0"/>
              <a:t> SBA EIDL </a:t>
            </a:r>
            <a:r>
              <a:rPr lang="en-US" dirty="0" err="1"/>
              <a:t>hecho</a:t>
            </a:r>
            <a:r>
              <a:rPr lang="en-US" dirty="0"/>
              <a:t> entre el 31 de </a:t>
            </a:r>
            <a:r>
              <a:rPr lang="en-US" dirty="0" err="1"/>
              <a:t>Enero</a:t>
            </a:r>
            <a:r>
              <a:rPr lang="en-US" dirty="0"/>
              <a:t> del 2020 y el 3 de Abril del 2020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Nota: La </a:t>
            </a:r>
            <a:r>
              <a:rPr lang="en-US" i="1" dirty="0" err="1"/>
              <a:t>cantidad</a:t>
            </a:r>
            <a:r>
              <a:rPr lang="en-US" i="1" dirty="0"/>
              <a:t> del </a:t>
            </a:r>
            <a:r>
              <a:rPr lang="en-US" i="1" dirty="0" err="1"/>
              <a:t>perdón</a:t>
            </a:r>
            <a:r>
              <a:rPr lang="en-US" i="1" dirty="0"/>
              <a:t> del </a:t>
            </a:r>
            <a:r>
              <a:rPr lang="en-US" i="1" dirty="0" err="1"/>
              <a:t>préstamo</a:t>
            </a:r>
            <a:r>
              <a:rPr lang="en-US" i="1" dirty="0"/>
              <a:t> no </a:t>
            </a:r>
            <a:r>
              <a:rPr lang="en-US" i="1" dirty="0" err="1"/>
              <a:t>puede</a:t>
            </a:r>
            <a:r>
              <a:rPr lang="en-US" i="1" dirty="0"/>
              <a:t> </a:t>
            </a:r>
            <a:r>
              <a:rPr lang="en-US" i="1" dirty="0" err="1"/>
              <a:t>exceder</a:t>
            </a:r>
            <a:r>
              <a:rPr lang="en-US" i="1" dirty="0"/>
              <a:t> el principal. Al </a:t>
            </a:r>
            <a:r>
              <a:rPr lang="en-US" i="1" dirty="0" err="1"/>
              <a:t>menos</a:t>
            </a:r>
            <a:r>
              <a:rPr lang="en-US" i="1" dirty="0"/>
              <a:t> 75% del </a:t>
            </a:r>
            <a:r>
              <a:rPr lang="en-US" i="1" dirty="0" err="1"/>
              <a:t>monto</a:t>
            </a:r>
            <a:r>
              <a:rPr lang="en-US" i="1" dirty="0"/>
              <a:t> a </a:t>
            </a:r>
            <a:r>
              <a:rPr lang="en-US" i="1" dirty="0" err="1"/>
              <a:t>perdonar</a:t>
            </a:r>
            <a:r>
              <a:rPr lang="en-US" i="1" dirty="0"/>
              <a:t> debe </a:t>
            </a:r>
            <a:r>
              <a:rPr lang="en-US" i="1" dirty="0" err="1"/>
              <a:t>haber</a:t>
            </a:r>
            <a:r>
              <a:rPr lang="en-US" i="1" dirty="0"/>
              <a:t> </a:t>
            </a:r>
            <a:r>
              <a:rPr lang="en-US" i="1" dirty="0" err="1"/>
              <a:t>sido</a:t>
            </a:r>
            <a:r>
              <a:rPr lang="en-US" i="1" dirty="0"/>
              <a:t> </a:t>
            </a:r>
            <a:r>
              <a:rPr lang="en-US" i="1" dirty="0" err="1"/>
              <a:t>usado</a:t>
            </a:r>
            <a:r>
              <a:rPr lang="en-US" i="1" dirty="0"/>
              <a:t> para </a:t>
            </a:r>
            <a:r>
              <a:rPr lang="en-US" i="1" dirty="0" err="1"/>
              <a:t>gastos</a:t>
            </a:r>
            <a:r>
              <a:rPr lang="en-US" i="1" dirty="0"/>
              <a:t> de </a:t>
            </a:r>
            <a:r>
              <a:rPr lang="en-US" i="1" dirty="0" err="1"/>
              <a:t>nómina</a:t>
            </a:r>
            <a:r>
              <a:rPr lang="en-US" i="1" dirty="0"/>
              <a:t> y </a:t>
            </a:r>
            <a:r>
              <a:rPr lang="en-US" i="1" dirty="0" err="1"/>
              <a:t>compensación</a:t>
            </a:r>
            <a:r>
              <a:rPr lang="en-US" i="1" dirty="0"/>
              <a:t> del </a:t>
            </a:r>
            <a:r>
              <a:rPr lang="en-US" i="1" dirty="0" err="1"/>
              <a:t>empleado</a:t>
            </a:r>
            <a:r>
              <a:rPr lang="en-US" i="1" dirty="0"/>
              <a:t> y los </a:t>
            </a:r>
            <a:r>
              <a:rPr lang="en-US" i="1" dirty="0" err="1"/>
              <a:t>niveles</a:t>
            </a:r>
            <a:r>
              <a:rPr lang="en-US" i="1" dirty="0"/>
              <a:t> </a:t>
            </a:r>
            <a:r>
              <a:rPr lang="en-US" i="1" dirty="0" err="1"/>
              <a:t>deben</a:t>
            </a:r>
            <a:r>
              <a:rPr lang="en-US" i="1" dirty="0"/>
              <a:t> ser </a:t>
            </a:r>
            <a:r>
              <a:rPr lang="en-US" i="1" dirty="0" err="1"/>
              <a:t>mantenidos</a:t>
            </a:r>
            <a:endParaRPr lang="en-US" i="1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53436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D88C-1785-417E-A805-6415DA2D8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Cómo</a:t>
            </a:r>
            <a:r>
              <a:rPr lang="en-US" dirty="0"/>
              <a:t> se </a:t>
            </a:r>
            <a:r>
              <a:rPr lang="en-US" dirty="0" err="1"/>
              <a:t>calcula</a:t>
            </a:r>
            <a:r>
              <a:rPr lang="en-US" dirty="0"/>
              <a:t> el </a:t>
            </a:r>
            <a:r>
              <a:rPr lang="en-US" dirty="0" err="1"/>
              <a:t>monto</a:t>
            </a:r>
            <a:r>
              <a:rPr lang="en-US" dirty="0"/>
              <a:t> a </a:t>
            </a:r>
            <a:r>
              <a:rPr lang="en-US" dirty="0" err="1"/>
              <a:t>perdonar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E814D-5CE6-4A52-8CC9-1814547A1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41" y="1024186"/>
            <a:ext cx="11746425" cy="1511624"/>
          </a:xfrm>
        </p:spPr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monto</a:t>
            </a:r>
            <a:r>
              <a:rPr lang="en-US" dirty="0"/>
              <a:t> de la </a:t>
            </a:r>
            <a:r>
              <a:rPr lang="en-US" dirty="0" err="1"/>
              <a:t>cantidad</a:t>
            </a:r>
            <a:r>
              <a:rPr lang="en-US" dirty="0"/>
              <a:t> a </a:t>
            </a:r>
            <a:r>
              <a:rPr lang="en-US" dirty="0" err="1"/>
              <a:t>perdonar</a:t>
            </a:r>
            <a:r>
              <a:rPr lang="en-US" dirty="0"/>
              <a:t> </a:t>
            </a:r>
            <a:r>
              <a:rPr lang="en-US" dirty="0" err="1"/>
              <a:t>será</a:t>
            </a:r>
            <a:r>
              <a:rPr lang="en-US" dirty="0"/>
              <a:t> </a:t>
            </a:r>
            <a:r>
              <a:rPr lang="en-US" dirty="0" err="1"/>
              <a:t>reducido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hay una </a:t>
            </a:r>
            <a:r>
              <a:rPr lang="en-US" dirty="0" err="1"/>
              <a:t>reducción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empleados</a:t>
            </a:r>
            <a:endParaRPr lang="en-US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70F8D2A-F22B-42A1-98CE-24D87CE95B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56" y="2575020"/>
            <a:ext cx="9879290" cy="24966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4CF7E4-C587-4998-90C6-2FA43FDE0FF0}"/>
              </a:ext>
            </a:extLst>
          </p:cNvPr>
          <p:cNvSpPr txBox="1"/>
          <p:nvPr/>
        </p:nvSpPr>
        <p:spPr>
          <a:xfrm>
            <a:off x="424206" y="5194169"/>
            <a:ext cx="10265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i="1" dirty="0"/>
              <a:t>Nota:  </a:t>
            </a:r>
            <a:r>
              <a:rPr lang="en-US" sz="2000" i="1" dirty="0" err="1"/>
              <a:t>Usted</a:t>
            </a:r>
            <a:r>
              <a:rPr lang="en-US" sz="2000" i="1" dirty="0"/>
              <a:t> </a:t>
            </a:r>
            <a:r>
              <a:rPr lang="en-US" sz="2000" i="1" dirty="0" err="1"/>
              <a:t>tiene</a:t>
            </a:r>
            <a:r>
              <a:rPr lang="en-US" sz="2000" i="1" dirty="0"/>
              <a:t> hasta el 30 de Junio del 2020 para </a:t>
            </a:r>
            <a:r>
              <a:rPr lang="en-US" sz="2000" i="1" dirty="0" err="1"/>
              <a:t>restaurar</a:t>
            </a:r>
            <a:r>
              <a:rPr lang="en-US" sz="2000" i="1" dirty="0"/>
              <a:t> a los </a:t>
            </a:r>
            <a:r>
              <a:rPr lang="en-US" sz="2000" i="1" dirty="0" err="1"/>
              <a:t>niveles</a:t>
            </a:r>
            <a:r>
              <a:rPr lang="en-US" sz="2000" i="1" dirty="0"/>
              <a:t> de </a:t>
            </a:r>
            <a:r>
              <a:rPr lang="en-US" sz="2000" i="1" dirty="0" err="1"/>
              <a:t>empleo</a:t>
            </a:r>
            <a:r>
              <a:rPr lang="en-US" sz="2000" i="1" dirty="0"/>
              <a:t> a </a:t>
            </a:r>
            <a:r>
              <a:rPr lang="en-US" sz="2000" i="1" dirty="0" err="1"/>
              <a:t>tiempo</a:t>
            </a:r>
            <a:r>
              <a:rPr lang="en-US" sz="2000" i="1" dirty="0"/>
              <a:t> </a:t>
            </a:r>
            <a:r>
              <a:rPr lang="en-US" sz="2000" i="1" dirty="0" err="1"/>
              <a:t>completo</a:t>
            </a:r>
            <a:r>
              <a:rPr lang="en-US" sz="2000" i="1" dirty="0"/>
              <a:t> por </a:t>
            </a:r>
            <a:r>
              <a:rPr lang="en-US" sz="2000" i="1" dirty="0" err="1"/>
              <a:t>cualquier</a:t>
            </a:r>
            <a:r>
              <a:rPr lang="en-US" sz="2000" i="1" dirty="0"/>
              <a:t> </a:t>
            </a:r>
            <a:r>
              <a:rPr lang="en-US" sz="2000" i="1" dirty="0" err="1"/>
              <a:t>cambio</a:t>
            </a:r>
            <a:r>
              <a:rPr lang="en-US" sz="2000" i="1" dirty="0"/>
              <a:t> </a:t>
            </a:r>
            <a:r>
              <a:rPr lang="en-US" sz="2000" i="1" dirty="0" err="1"/>
              <a:t>hecho</a:t>
            </a:r>
            <a:r>
              <a:rPr lang="en-US" sz="2000" i="1" dirty="0"/>
              <a:t> entre el 15 de </a:t>
            </a:r>
            <a:r>
              <a:rPr lang="en-US" sz="2000" i="1" dirty="0" err="1"/>
              <a:t>Febrero</a:t>
            </a:r>
            <a:r>
              <a:rPr lang="en-US" sz="2000" i="1" dirty="0"/>
              <a:t> del 2020 y el 26 de April del 2020</a:t>
            </a:r>
          </a:p>
        </p:txBody>
      </p:sp>
    </p:spTree>
    <p:extLst>
      <p:ext uri="{BB962C8B-B14F-4D97-AF65-F5344CB8AC3E}">
        <p14:creationId xmlns:p14="http://schemas.microsoft.com/office/powerpoint/2010/main" val="2099396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D88C-1785-417E-A805-6415DA2D8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799" y="286604"/>
            <a:ext cx="11743267" cy="720930"/>
          </a:xfrm>
        </p:spPr>
        <p:txBody>
          <a:bodyPr anchor="b"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Cómo</a:t>
            </a:r>
            <a:r>
              <a:rPr lang="en-US" dirty="0"/>
              <a:t> se </a:t>
            </a:r>
            <a:r>
              <a:rPr lang="en-US" dirty="0" err="1"/>
              <a:t>calcula</a:t>
            </a:r>
            <a:r>
              <a:rPr lang="en-US" dirty="0"/>
              <a:t> el </a:t>
            </a:r>
            <a:r>
              <a:rPr lang="en-US" dirty="0" err="1"/>
              <a:t>monto</a:t>
            </a:r>
            <a:r>
              <a:rPr lang="en-US" dirty="0"/>
              <a:t> a </a:t>
            </a:r>
            <a:r>
              <a:rPr lang="en-US" dirty="0" err="1"/>
              <a:t>perdonar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E814D-5CE6-4A52-8CC9-1814547A1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7799" y="1109134"/>
            <a:ext cx="5797974" cy="4235864"/>
          </a:xfrm>
        </p:spPr>
        <p:txBody>
          <a:bodyPr>
            <a:normAutofit/>
          </a:bodyPr>
          <a:lstStyle/>
          <a:p>
            <a:r>
              <a:rPr lang="en-US" dirty="0"/>
              <a:t>El </a:t>
            </a:r>
            <a:r>
              <a:rPr lang="en-US" dirty="0" err="1"/>
              <a:t>monto</a:t>
            </a:r>
            <a:r>
              <a:rPr lang="en-US" dirty="0"/>
              <a:t> del </a:t>
            </a:r>
            <a:r>
              <a:rPr lang="en-US" dirty="0" err="1"/>
              <a:t>préstamo</a:t>
            </a:r>
            <a:r>
              <a:rPr lang="en-US" dirty="0"/>
              <a:t> a </a:t>
            </a:r>
            <a:r>
              <a:rPr lang="en-US" dirty="0" err="1"/>
              <a:t>perdonar</a:t>
            </a:r>
            <a:r>
              <a:rPr lang="en-US" dirty="0"/>
              <a:t> </a:t>
            </a:r>
            <a:r>
              <a:rPr lang="en-US" dirty="0" err="1"/>
              <a:t>será</a:t>
            </a:r>
            <a:r>
              <a:rPr lang="en-US" dirty="0"/>
              <a:t> </a:t>
            </a:r>
            <a:r>
              <a:rPr lang="en-US" dirty="0" err="1"/>
              <a:t>reducido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es mayor al 25% de los </a:t>
            </a:r>
            <a:r>
              <a:rPr lang="en-US" dirty="0" err="1"/>
              <a:t>salarios</a:t>
            </a:r>
            <a:r>
              <a:rPr lang="en-US" dirty="0"/>
              <a:t> </a:t>
            </a:r>
            <a:r>
              <a:rPr lang="en-US" dirty="0" err="1"/>
              <a:t>pagados</a:t>
            </a:r>
            <a:r>
              <a:rPr lang="en-US" dirty="0"/>
              <a:t> a los </a:t>
            </a:r>
            <a:r>
              <a:rPr lang="en-US" dirty="0" err="1"/>
              <a:t>empleados</a:t>
            </a:r>
            <a:endParaRPr lang="en-US" dirty="0"/>
          </a:p>
          <a:p>
            <a:endParaRPr lang="en-US" dirty="0"/>
          </a:p>
          <a:p>
            <a:r>
              <a:rPr lang="en-US" sz="2000" i="1" dirty="0"/>
              <a:t>Nota:  </a:t>
            </a:r>
            <a:r>
              <a:rPr lang="en-US" sz="2000" i="1" dirty="0" err="1"/>
              <a:t>Usted</a:t>
            </a:r>
            <a:r>
              <a:rPr lang="en-US" sz="2000" i="1" dirty="0"/>
              <a:t> </a:t>
            </a:r>
            <a:r>
              <a:rPr lang="en-US" sz="2000" i="1" dirty="0" err="1"/>
              <a:t>tiene</a:t>
            </a:r>
            <a:r>
              <a:rPr lang="en-US" sz="2000" i="1" dirty="0"/>
              <a:t> hasta el 30 de Junio del 2020 para </a:t>
            </a:r>
            <a:r>
              <a:rPr lang="en-US" sz="2000" i="1" dirty="0" err="1"/>
              <a:t>restaurar</a:t>
            </a:r>
            <a:r>
              <a:rPr lang="en-US" sz="2000" i="1" dirty="0"/>
              <a:t> los </a:t>
            </a:r>
            <a:r>
              <a:rPr lang="en-US" sz="2000" i="1" dirty="0" err="1"/>
              <a:t>niveles</a:t>
            </a:r>
            <a:r>
              <a:rPr lang="en-US" sz="2000" i="1" dirty="0"/>
              <a:t> de </a:t>
            </a:r>
            <a:r>
              <a:rPr lang="en-US" sz="2000" i="1" dirty="0" err="1"/>
              <a:t>salario</a:t>
            </a:r>
            <a:r>
              <a:rPr lang="en-US" sz="2000" i="1" dirty="0"/>
              <a:t> para </a:t>
            </a:r>
            <a:r>
              <a:rPr lang="en-US" sz="2000" i="1" dirty="0" err="1"/>
              <a:t>cualquier</a:t>
            </a:r>
            <a:r>
              <a:rPr lang="en-US" sz="2000" i="1" dirty="0"/>
              <a:t> </a:t>
            </a:r>
            <a:r>
              <a:rPr lang="en-US" sz="2000" i="1" dirty="0" err="1"/>
              <a:t>cambio</a:t>
            </a:r>
            <a:r>
              <a:rPr lang="en-US" sz="2000" i="1" dirty="0"/>
              <a:t> </a:t>
            </a:r>
            <a:r>
              <a:rPr lang="en-US" sz="2000" i="1" dirty="0" err="1"/>
              <a:t>hecho</a:t>
            </a:r>
            <a:r>
              <a:rPr lang="en-US" sz="2000" i="1" dirty="0"/>
              <a:t> entre el 15 de </a:t>
            </a:r>
            <a:r>
              <a:rPr lang="en-US" sz="2000" i="1" dirty="0" err="1"/>
              <a:t>Febrero</a:t>
            </a:r>
            <a:r>
              <a:rPr lang="en-US" sz="2000" i="1" dirty="0"/>
              <a:t> del 2020 y el 26 de Abril del 2020.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219307AA-64C2-40C1-AC69-DF95F56634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349" y="1109135"/>
            <a:ext cx="5088741" cy="48724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0809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843C6-5D23-4C2D-95B4-375E28E68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obtengo</a:t>
            </a:r>
            <a:r>
              <a:rPr lang="en-US" dirty="0"/>
              <a:t> el </a:t>
            </a:r>
            <a:r>
              <a:rPr lang="en-US" dirty="0" err="1"/>
              <a:t>perdón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mi </a:t>
            </a:r>
            <a:r>
              <a:rPr lang="en-US" dirty="0" err="1"/>
              <a:t>préstamo</a:t>
            </a:r>
            <a:r>
              <a:rPr lang="en-US" dirty="0"/>
              <a:t> PPP?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7AEC3-297C-48CD-A00F-B8DD73FEB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Usted</a:t>
            </a:r>
            <a:r>
              <a:rPr lang="en-US" dirty="0"/>
              <a:t> debe completer una </a:t>
            </a:r>
            <a:r>
              <a:rPr lang="en-US" dirty="0" err="1"/>
              <a:t>solicitud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</a:t>
            </a:r>
            <a:r>
              <a:rPr lang="en-US" dirty="0" err="1"/>
              <a:t>su</a:t>
            </a:r>
            <a:r>
              <a:rPr lang="en-US" dirty="0"/>
              <a:t> banco para el </a:t>
            </a:r>
            <a:r>
              <a:rPr lang="en-US" dirty="0" err="1"/>
              <a:t>perdón</a:t>
            </a:r>
            <a:r>
              <a:rPr lang="en-US" dirty="0"/>
              <a:t> del </a:t>
            </a:r>
            <a:r>
              <a:rPr lang="en-US" dirty="0" err="1"/>
              <a:t>préstamo</a:t>
            </a:r>
            <a:r>
              <a:rPr lang="en-US" dirty="0"/>
              <a:t>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solicitud</a:t>
            </a:r>
            <a:r>
              <a:rPr lang="en-US" dirty="0"/>
              <a:t> </a:t>
            </a:r>
            <a:r>
              <a:rPr lang="en-US" dirty="0" err="1"/>
              <a:t>usted</a:t>
            </a:r>
            <a:r>
              <a:rPr lang="en-US" dirty="0"/>
              <a:t> debe </a:t>
            </a:r>
            <a:r>
              <a:rPr lang="en-US" dirty="0" err="1"/>
              <a:t>incluir</a:t>
            </a:r>
            <a:r>
              <a:rPr lang="en-US" dirty="0"/>
              <a:t>:</a:t>
            </a:r>
          </a:p>
          <a:p>
            <a:pPr lvl="2"/>
            <a:r>
              <a:rPr lang="en-US" dirty="0" err="1"/>
              <a:t>Documentación</a:t>
            </a:r>
            <a:r>
              <a:rPr lang="en-US" dirty="0"/>
              <a:t> que </a:t>
            </a:r>
            <a:r>
              <a:rPr lang="en-US" dirty="0" err="1"/>
              <a:t>verifique</a:t>
            </a:r>
            <a:r>
              <a:rPr lang="en-US" dirty="0"/>
              <a:t> el </a:t>
            </a: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nómina</a:t>
            </a:r>
            <a:r>
              <a:rPr lang="en-US" dirty="0"/>
              <a:t> y la </a:t>
            </a:r>
            <a:r>
              <a:rPr lang="en-US" dirty="0" err="1"/>
              <a:t>tasa</a:t>
            </a:r>
            <a:r>
              <a:rPr lang="en-US" dirty="0"/>
              <a:t> de </a:t>
            </a:r>
            <a:r>
              <a:rPr lang="en-US" dirty="0" err="1"/>
              <a:t>pago</a:t>
            </a:r>
            <a:r>
              <a:rPr lang="en-US" dirty="0"/>
              <a:t>, </a:t>
            </a:r>
            <a:r>
              <a:rPr lang="en-US" dirty="0" err="1"/>
              <a:t>incluyendo</a:t>
            </a:r>
            <a:r>
              <a:rPr lang="en-US" dirty="0"/>
              <a:t> las </a:t>
            </a:r>
            <a:r>
              <a:rPr lang="en-US" dirty="0" err="1"/>
              <a:t>formas</a:t>
            </a:r>
            <a:r>
              <a:rPr lang="en-US" dirty="0"/>
              <a:t> de </a:t>
            </a:r>
            <a:r>
              <a:rPr lang="en-US" dirty="0" err="1"/>
              <a:t>pago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 </a:t>
            </a:r>
            <a:r>
              <a:rPr lang="en-US" dirty="0" err="1"/>
              <a:t>archivadas</a:t>
            </a:r>
            <a:r>
              <a:rPr lang="en-US" dirty="0"/>
              <a:t> con el IRS y con el Estado, y las </a:t>
            </a:r>
            <a:r>
              <a:rPr lang="en-US" dirty="0" err="1"/>
              <a:t>formas</a:t>
            </a:r>
            <a:r>
              <a:rPr lang="en-US" dirty="0"/>
              <a:t> </a:t>
            </a:r>
            <a:r>
              <a:rPr lang="en-US" dirty="0" err="1"/>
              <a:t>archivadas</a:t>
            </a:r>
            <a:r>
              <a:rPr lang="en-US" dirty="0"/>
              <a:t> para el </a:t>
            </a:r>
            <a:r>
              <a:rPr lang="en-US" dirty="0" err="1"/>
              <a:t>seguro</a:t>
            </a:r>
            <a:r>
              <a:rPr lang="en-US" dirty="0"/>
              <a:t> de </a:t>
            </a:r>
            <a:r>
              <a:rPr lang="en-US" dirty="0" err="1"/>
              <a:t>desempleo</a:t>
            </a:r>
            <a:endParaRPr lang="en-US" dirty="0"/>
          </a:p>
          <a:p>
            <a:pPr lvl="2"/>
            <a:r>
              <a:rPr lang="en-US" dirty="0" err="1"/>
              <a:t>Documentación</a:t>
            </a:r>
            <a:r>
              <a:rPr lang="en-US" dirty="0"/>
              <a:t> que </a:t>
            </a:r>
            <a:r>
              <a:rPr lang="en-US" dirty="0" err="1"/>
              <a:t>verifique</a:t>
            </a:r>
            <a:r>
              <a:rPr lang="en-US" dirty="0"/>
              <a:t> los </a:t>
            </a:r>
            <a:r>
              <a:rPr lang="en-US" dirty="0" err="1"/>
              <a:t>pagos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oligaciones</a:t>
            </a:r>
            <a:r>
              <a:rPr lang="en-US" dirty="0"/>
              <a:t> por el </a:t>
            </a:r>
            <a:r>
              <a:rPr lang="en-US" dirty="0" err="1"/>
              <a:t>costo</a:t>
            </a:r>
            <a:r>
              <a:rPr lang="en-US" dirty="0"/>
              <a:t> de </a:t>
            </a:r>
            <a:r>
              <a:rPr lang="en-US" dirty="0" err="1"/>
              <a:t>cubrir</a:t>
            </a:r>
            <a:r>
              <a:rPr lang="en-US" dirty="0"/>
              <a:t> una </a:t>
            </a:r>
            <a:r>
              <a:rPr lang="en-US" dirty="0" err="1"/>
              <a:t>hipoteca</a:t>
            </a:r>
            <a:r>
              <a:rPr lang="en-US" dirty="0"/>
              <a:t>,  </a:t>
            </a:r>
            <a:r>
              <a:rPr lang="en-US" dirty="0" err="1"/>
              <a:t>obligaciones</a:t>
            </a:r>
            <a:r>
              <a:rPr lang="en-US" dirty="0"/>
              <a:t> de </a:t>
            </a:r>
            <a:r>
              <a:rPr lang="en-US" dirty="0" err="1"/>
              <a:t>alquiler</a:t>
            </a:r>
            <a:r>
              <a:rPr lang="en-US" dirty="0"/>
              <a:t>/</a:t>
            </a:r>
            <a:r>
              <a:rPr lang="en-US" dirty="0" err="1"/>
              <a:t>renta</a:t>
            </a:r>
            <a:r>
              <a:rPr lang="en-US" dirty="0"/>
              <a:t> y </a:t>
            </a:r>
            <a:r>
              <a:rPr lang="en-US" dirty="0" err="1"/>
              <a:t>servicios</a:t>
            </a:r>
            <a:endParaRPr lang="en-US" dirty="0"/>
          </a:p>
          <a:p>
            <a:pPr lvl="2"/>
            <a:r>
              <a:rPr lang="en-US" dirty="0" err="1"/>
              <a:t>Certificación</a:t>
            </a:r>
            <a:r>
              <a:rPr lang="en-US" dirty="0"/>
              <a:t> de </a:t>
            </a:r>
            <a:r>
              <a:rPr lang="en-US" dirty="0" err="1"/>
              <a:t>parte</a:t>
            </a:r>
            <a:r>
              <a:rPr lang="en-US" dirty="0"/>
              <a:t> de un </a:t>
            </a:r>
            <a:r>
              <a:rPr lang="en-US" dirty="0" err="1"/>
              <a:t>representante</a:t>
            </a:r>
            <a:r>
              <a:rPr lang="en-US" dirty="0"/>
              <a:t> de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negocio</a:t>
            </a:r>
            <a:r>
              <a:rPr lang="en-US" dirty="0"/>
              <a:t> o </a:t>
            </a:r>
            <a:r>
              <a:rPr lang="en-US" dirty="0" err="1"/>
              <a:t>organización</a:t>
            </a:r>
            <a:r>
              <a:rPr lang="en-US" dirty="0"/>
              <a:t> que </a:t>
            </a:r>
            <a:r>
              <a:rPr lang="en-US" dirty="0" err="1"/>
              <a:t>esté</a:t>
            </a:r>
            <a:r>
              <a:rPr lang="en-US" dirty="0"/>
              <a:t> </a:t>
            </a:r>
            <a:r>
              <a:rPr lang="en-US" dirty="0" err="1"/>
              <a:t>autorizado</a:t>
            </a:r>
            <a:r>
              <a:rPr lang="en-US" dirty="0"/>
              <a:t> a </a:t>
            </a:r>
            <a:r>
              <a:rPr lang="en-US" dirty="0" err="1"/>
              <a:t>certificar</a:t>
            </a:r>
            <a:r>
              <a:rPr lang="en-US" dirty="0"/>
              <a:t> que la </a:t>
            </a:r>
            <a:r>
              <a:rPr lang="en-US" dirty="0" err="1"/>
              <a:t>documentación</a:t>
            </a:r>
            <a:r>
              <a:rPr lang="en-US" dirty="0"/>
              <a:t> </a:t>
            </a:r>
            <a:r>
              <a:rPr lang="en-US" dirty="0" err="1"/>
              <a:t>suministrada</a:t>
            </a:r>
            <a:r>
              <a:rPr lang="en-US" dirty="0"/>
              <a:t> es </a:t>
            </a:r>
            <a:r>
              <a:rPr lang="en-US" dirty="0" err="1"/>
              <a:t>verdadera</a:t>
            </a:r>
            <a:r>
              <a:rPr lang="en-US" dirty="0"/>
              <a:t> y que el </a:t>
            </a:r>
            <a:r>
              <a:rPr lang="en-US" dirty="0" err="1"/>
              <a:t>monto</a:t>
            </a:r>
            <a:r>
              <a:rPr lang="en-US" dirty="0"/>
              <a:t> que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siendo</a:t>
            </a:r>
            <a:r>
              <a:rPr lang="en-US" dirty="0"/>
              <a:t> </a:t>
            </a:r>
            <a:r>
              <a:rPr lang="en-US" dirty="0" err="1"/>
              <a:t>perdonado</a:t>
            </a:r>
            <a:r>
              <a:rPr lang="en-US" dirty="0"/>
              <a:t> </a:t>
            </a:r>
            <a:r>
              <a:rPr lang="en-US" dirty="0" err="1"/>
              <a:t>fué</a:t>
            </a:r>
            <a:r>
              <a:rPr lang="en-US" dirty="0"/>
              <a:t> </a:t>
            </a:r>
            <a:r>
              <a:rPr lang="en-US" dirty="0" err="1"/>
              <a:t>usado</a:t>
            </a:r>
            <a:r>
              <a:rPr lang="en-US" dirty="0"/>
              <a:t> de </a:t>
            </a:r>
            <a:r>
              <a:rPr lang="en-US" dirty="0" err="1"/>
              <a:t>acuerdo</a:t>
            </a:r>
            <a:r>
              <a:rPr lang="en-US" dirty="0"/>
              <a:t> con los </a:t>
            </a:r>
            <a:r>
              <a:rPr lang="en-US" dirty="0" err="1"/>
              <a:t>lineamientos</a:t>
            </a:r>
            <a:r>
              <a:rPr lang="en-US" dirty="0"/>
              <a:t> del </a:t>
            </a:r>
            <a:r>
              <a:rPr lang="en-US" dirty="0" err="1"/>
              <a:t>programa</a:t>
            </a:r>
            <a:r>
              <a:rPr lang="en-US" dirty="0"/>
              <a:t> para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uso</a:t>
            </a:r>
            <a:endParaRPr lang="en-US" dirty="0"/>
          </a:p>
          <a:p>
            <a:r>
              <a:rPr lang="en-US" dirty="0"/>
              <a:t>El </a:t>
            </a:r>
            <a:r>
              <a:rPr lang="en-US" dirty="0" err="1"/>
              <a:t>prestamista</a:t>
            </a:r>
            <a:r>
              <a:rPr lang="en-US" dirty="0"/>
              <a:t> debe </a:t>
            </a:r>
            <a:r>
              <a:rPr lang="en-US" dirty="0" err="1"/>
              <a:t>decidir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solicitará</a:t>
            </a:r>
            <a:r>
              <a:rPr lang="en-US" dirty="0"/>
              <a:t> el </a:t>
            </a:r>
            <a:r>
              <a:rPr lang="en-US" dirty="0" err="1"/>
              <a:t>perdón</a:t>
            </a:r>
            <a:r>
              <a:rPr lang="en-US" dirty="0"/>
              <a:t> dentro de 60 </a:t>
            </a:r>
            <a:r>
              <a:rPr lang="en-US" dirty="0" err="1"/>
              <a:t>días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6272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4F71-7AB9-459A-82B2-97E1EA1C3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pasa</a:t>
            </a:r>
            <a:r>
              <a:rPr lang="en-US" dirty="0"/>
              <a:t> </a:t>
            </a:r>
            <a:r>
              <a:rPr lang="en-US" dirty="0" err="1"/>
              <a:t>después</a:t>
            </a:r>
            <a:r>
              <a:rPr lang="en-US" dirty="0"/>
              <a:t> del </a:t>
            </a:r>
            <a:r>
              <a:rPr lang="en-US" dirty="0" err="1"/>
              <a:t>periodo</a:t>
            </a:r>
            <a:r>
              <a:rPr lang="en-US" dirty="0"/>
              <a:t> del </a:t>
            </a:r>
            <a:r>
              <a:rPr lang="en-US" dirty="0" err="1"/>
              <a:t>perdón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3919A-A010-457A-A076-2F6EB77DF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monto</a:t>
            </a:r>
            <a:r>
              <a:rPr lang="en-US" dirty="0"/>
              <a:t> </a:t>
            </a:r>
            <a:r>
              <a:rPr lang="en-US" dirty="0" err="1"/>
              <a:t>solicitado</a:t>
            </a:r>
            <a:r>
              <a:rPr lang="en-US" dirty="0"/>
              <a:t> que no </a:t>
            </a:r>
            <a:r>
              <a:rPr lang="en-US" dirty="0" err="1"/>
              <a:t>fué</a:t>
            </a:r>
            <a:r>
              <a:rPr lang="en-US" dirty="0"/>
              <a:t> </a:t>
            </a:r>
            <a:r>
              <a:rPr lang="en-US" dirty="0" err="1"/>
              <a:t>perdonado</a:t>
            </a:r>
            <a:r>
              <a:rPr lang="en-US" dirty="0"/>
              <a:t> </a:t>
            </a:r>
            <a:r>
              <a:rPr lang="en-US" dirty="0" err="1"/>
              <a:t>continuará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un </a:t>
            </a:r>
            <a:r>
              <a:rPr lang="en-US" dirty="0" err="1"/>
              <a:t>préstamo</a:t>
            </a:r>
            <a:r>
              <a:rPr lang="en-US" dirty="0"/>
              <a:t> por 2 </a:t>
            </a:r>
            <a:r>
              <a:rPr lang="en-US" dirty="0" err="1"/>
              <a:t>años</a:t>
            </a:r>
            <a:r>
              <a:rPr lang="en-US" dirty="0"/>
              <a:t> a un 1% de </a:t>
            </a:r>
            <a:r>
              <a:rPr lang="en-US" dirty="0" err="1"/>
              <a:t>interés</a:t>
            </a:r>
            <a:r>
              <a:rPr lang="en-US" dirty="0"/>
              <a:t>.</a:t>
            </a:r>
          </a:p>
          <a:p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pagos</a:t>
            </a:r>
            <a:r>
              <a:rPr lang="en-US" dirty="0"/>
              <a:t> </a:t>
            </a:r>
            <a:r>
              <a:rPr lang="en-US" dirty="0" err="1"/>
              <a:t>serán</a:t>
            </a:r>
            <a:r>
              <a:rPr lang="en-US" dirty="0"/>
              <a:t> </a:t>
            </a:r>
            <a:r>
              <a:rPr lang="en-US" dirty="0" err="1"/>
              <a:t>diferidos</a:t>
            </a:r>
            <a:r>
              <a:rPr lang="en-US" dirty="0"/>
              <a:t> por 6 </a:t>
            </a:r>
            <a:r>
              <a:rPr lang="en-US" dirty="0" err="1"/>
              <a:t>meses</a:t>
            </a:r>
            <a:r>
              <a:rPr lang="en-US" dirty="0"/>
              <a:t>; sin embargo el </a:t>
            </a:r>
            <a:r>
              <a:rPr lang="en-US" dirty="0" err="1"/>
              <a:t>interés</a:t>
            </a:r>
            <a:r>
              <a:rPr lang="en-US" dirty="0"/>
              <a:t> </a:t>
            </a:r>
            <a:r>
              <a:rPr lang="en-US" dirty="0" err="1"/>
              <a:t>continuará</a:t>
            </a:r>
            <a:r>
              <a:rPr lang="en-US" dirty="0"/>
              <a:t> </a:t>
            </a:r>
            <a:r>
              <a:rPr lang="en-US" dirty="0" err="1"/>
              <a:t>acumulandose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período</a:t>
            </a:r>
            <a:endParaRPr lang="en-US" dirty="0"/>
          </a:p>
          <a:p>
            <a:r>
              <a:rPr lang="en-US" dirty="0"/>
              <a:t>No </a:t>
            </a:r>
            <a:r>
              <a:rPr lang="en-US" dirty="0" err="1"/>
              <a:t>existe</a:t>
            </a:r>
            <a:r>
              <a:rPr lang="en-US" dirty="0"/>
              <a:t> </a:t>
            </a:r>
            <a:r>
              <a:rPr lang="en-US" dirty="0" err="1"/>
              <a:t>ningún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penalidad</a:t>
            </a:r>
            <a:r>
              <a:rPr lang="en-US" dirty="0"/>
              <a:t> por </a:t>
            </a:r>
            <a:r>
              <a:rPr lang="en-US" dirty="0" err="1"/>
              <a:t>pagos</a:t>
            </a:r>
            <a:r>
              <a:rPr lang="en-US" dirty="0"/>
              <a:t> adelantados o cargos </a:t>
            </a:r>
            <a:r>
              <a:rPr lang="en-US" dirty="0" err="1"/>
              <a:t>asociados</a:t>
            </a:r>
            <a:r>
              <a:rPr lang="en-US" dirty="0"/>
              <a:t> con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préstamo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301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AD69C-35C0-4136-9BDD-CC29EE6CB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Documentación</a:t>
            </a:r>
            <a:r>
              <a:rPr lang="en-US" dirty="0"/>
              <a:t> </a:t>
            </a:r>
            <a:r>
              <a:rPr lang="en-US" dirty="0" err="1"/>
              <a:t>Necesaria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49CC1-9778-458F-AB0A-D082FDB3F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Además</a:t>
            </a:r>
            <a:r>
              <a:rPr lang="en-US" dirty="0"/>
              <a:t> de la </a:t>
            </a:r>
            <a:r>
              <a:rPr lang="en-US" dirty="0" err="1"/>
              <a:t>Solicitud</a:t>
            </a:r>
            <a:r>
              <a:rPr lang="en-US" dirty="0"/>
              <a:t> del PPP, 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necesitará</a:t>
            </a:r>
            <a:r>
              <a:rPr lang="en-US" dirty="0"/>
              <a:t> </a:t>
            </a:r>
            <a:r>
              <a:rPr lang="en-US" dirty="0" err="1"/>
              <a:t>recabar</a:t>
            </a:r>
            <a:r>
              <a:rPr lang="en-US" dirty="0"/>
              <a:t> la </a:t>
            </a:r>
            <a:r>
              <a:rPr lang="en-US" dirty="0" err="1"/>
              <a:t>siguiente</a:t>
            </a:r>
            <a:r>
              <a:rPr lang="en-US" dirty="0"/>
              <a:t> </a:t>
            </a:r>
            <a:r>
              <a:rPr lang="en-US" dirty="0" err="1"/>
              <a:t>documentación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2019 IRS </a:t>
            </a:r>
            <a:r>
              <a:rPr lang="en-US" dirty="0" err="1"/>
              <a:t>Trimestralmente</a:t>
            </a:r>
            <a:r>
              <a:rPr lang="en-US" dirty="0"/>
              <a:t> 940, 941 o 944 </a:t>
            </a:r>
            <a:r>
              <a:rPr lang="en-US" dirty="0" err="1"/>
              <a:t>reporte</a:t>
            </a:r>
            <a:r>
              <a:rPr lang="en-US" dirty="0"/>
              <a:t> de </a:t>
            </a:r>
            <a:r>
              <a:rPr lang="en-US" dirty="0" err="1"/>
              <a:t>impuestos</a:t>
            </a:r>
            <a:r>
              <a:rPr lang="en-US" dirty="0"/>
              <a:t> de </a:t>
            </a:r>
            <a:r>
              <a:rPr lang="en-US" dirty="0" err="1"/>
              <a:t>nómina</a:t>
            </a:r>
            <a:endParaRPr lang="en-US" dirty="0"/>
          </a:p>
          <a:p>
            <a:pPr lvl="2"/>
            <a:r>
              <a:rPr lang="en-US" dirty="0"/>
              <a:t>2020 (primer </a:t>
            </a:r>
            <a:r>
              <a:rPr lang="en-US" dirty="0" err="1"/>
              <a:t>trimestre</a:t>
            </a:r>
            <a:r>
              <a:rPr lang="en-US" dirty="0"/>
              <a:t>) IRS 940, 941 o 944 </a:t>
            </a:r>
            <a:r>
              <a:rPr lang="en-US" dirty="0" err="1"/>
              <a:t>reporte</a:t>
            </a:r>
            <a:r>
              <a:rPr lang="en-US" dirty="0"/>
              <a:t> de </a:t>
            </a:r>
            <a:r>
              <a:rPr lang="en-US" dirty="0" err="1"/>
              <a:t>impuesto</a:t>
            </a:r>
            <a:r>
              <a:rPr lang="en-US" dirty="0"/>
              <a:t> de </a:t>
            </a:r>
            <a:r>
              <a:rPr lang="en-US" dirty="0" err="1"/>
              <a:t>nómina</a:t>
            </a:r>
            <a:endParaRPr lang="en-US" dirty="0"/>
          </a:p>
          <a:p>
            <a:pPr lvl="2"/>
            <a:r>
              <a:rPr lang="en-US" dirty="0" err="1"/>
              <a:t>Reportes</a:t>
            </a:r>
            <a:r>
              <a:rPr lang="en-US" dirty="0"/>
              <a:t> de los </a:t>
            </a:r>
            <a:r>
              <a:rPr lang="en-US" dirty="0" err="1"/>
              <a:t>sumarios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 por un </a:t>
            </a:r>
            <a:r>
              <a:rPr lang="en-US" dirty="0" err="1"/>
              <a:t>períodp</a:t>
            </a:r>
            <a:r>
              <a:rPr lang="en-US" dirty="0"/>
              <a:t> de </a:t>
            </a:r>
            <a:r>
              <a:rPr lang="en-US" dirty="0" err="1"/>
              <a:t>doce-meses</a:t>
            </a:r>
            <a:r>
              <a:rPr lang="en-US" dirty="0"/>
              <a:t> (</a:t>
            </a:r>
            <a:r>
              <a:rPr lang="en-US" dirty="0" err="1"/>
              <a:t>terminando</a:t>
            </a:r>
            <a:r>
              <a:rPr lang="en-US" dirty="0"/>
              <a:t> con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reciente</a:t>
            </a:r>
            <a:r>
              <a:rPr lang="en-US" dirty="0"/>
              <a:t> de </a:t>
            </a:r>
            <a:r>
              <a:rPr lang="en-US" dirty="0" err="1"/>
              <a:t>pago</a:t>
            </a:r>
            <a:r>
              <a:rPr lang="en-US" dirty="0"/>
              <a:t>) </a:t>
            </a:r>
            <a:r>
              <a:rPr lang="en-US" dirty="0" err="1"/>
              <a:t>más</a:t>
            </a:r>
            <a:r>
              <a:rPr lang="en-US" dirty="0"/>
              <a:t> el primer trimester del 2020, el </a:t>
            </a:r>
            <a:r>
              <a:rPr lang="en-US" dirty="0" err="1"/>
              <a:t>cual</a:t>
            </a:r>
            <a:r>
              <a:rPr lang="en-US" dirty="0"/>
              <a:t> </a:t>
            </a:r>
            <a:r>
              <a:rPr lang="en-US" dirty="0" err="1"/>
              <a:t>mostrará</a:t>
            </a:r>
            <a:r>
              <a:rPr lang="en-US" dirty="0"/>
              <a:t> la </a:t>
            </a:r>
            <a:r>
              <a:rPr lang="en-US" dirty="0" err="1"/>
              <a:t>siguiente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  • </a:t>
            </a:r>
            <a:r>
              <a:rPr lang="en-US" dirty="0" err="1"/>
              <a:t>Ganacias</a:t>
            </a:r>
            <a:r>
              <a:rPr lang="en-US" dirty="0"/>
              <a:t> </a:t>
            </a:r>
            <a:r>
              <a:rPr lang="en-US" dirty="0" err="1"/>
              <a:t>Brutas</a:t>
            </a:r>
            <a:r>
              <a:rPr lang="en-US" dirty="0"/>
              <a:t> por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empleado</a:t>
            </a:r>
            <a:r>
              <a:rPr lang="en-US" dirty="0"/>
              <a:t>, </a:t>
            </a:r>
            <a:r>
              <a:rPr lang="en-US" dirty="0" err="1"/>
              <a:t>incluyendo</a:t>
            </a:r>
            <a:r>
              <a:rPr lang="en-US" dirty="0"/>
              <a:t> </a:t>
            </a:r>
            <a:r>
              <a:rPr lang="en-US" dirty="0" err="1"/>
              <a:t>ejecutivo</a:t>
            </a:r>
            <a:r>
              <a:rPr lang="en-US" dirty="0"/>
              <a:t>(s)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fueron</a:t>
            </a:r>
            <a:r>
              <a:rPr lang="en-US" dirty="0"/>
              <a:t> </a:t>
            </a:r>
            <a:r>
              <a:rPr lang="en-US" dirty="0" err="1"/>
              <a:t>pagados</a:t>
            </a:r>
            <a:r>
              <a:rPr lang="en-US" dirty="0"/>
              <a:t> </a:t>
            </a:r>
            <a:r>
              <a:rPr lang="en-US" dirty="0" err="1"/>
              <a:t>salarios</a:t>
            </a:r>
            <a:r>
              <a:rPr lang="en-US" dirty="0"/>
              <a:t>  W-2, lo   </a:t>
            </a:r>
            <a:r>
              <a:rPr lang="en-US" dirty="0" err="1"/>
              <a:t>cual</a:t>
            </a:r>
            <a:r>
              <a:rPr lang="en-US" dirty="0"/>
              <a:t> </a:t>
            </a:r>
            <a:r>
              <a:rPr lang="en-US" dirty="0" err="1"/>
              <a:t>incluye</a:t>
            </a:r>
            <a:r>
              <a:rPr lang="en-US" dirty="0"/>
              <a:t> PTO, </a:t>
            </a:r>
            <a:r>
              <a:rPr lang="en-US" dirty="0" err="1"/>
              <a:t>vacación</a:t>
            </a:r>
            <a:r>
              <a:rPr lang="en-US" dirty="0"/>
              <a:t>, y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pagado</a:t>
            </a:r>
            <a:r>
              <a:rPr lang="en-US" dirty="0"/>
              <a:t> por </a:t>
            </a:r>
            <a:r>
              <a:rPr lang="en-US" dirty="0" err="1"/>
              <a:t>enfermedad</a:t>
            </a:r>
            <a:br>
              <a:rPr lang="en-US" dirty="0"/>
            </a:br>
            <a:r>
              <a:rPr lang="en-US" dirty="0"/>
              <a:t>  • </a:t>
            </a:r>
            <a:r>
              <a:rPr lang="en-US" dirty="0" err="1"/>
              <a:t>Impuestos</a:t>
            </a:r>
            <a:r>
              <a:rPr lang="en-US" dirty="0"/>
              <a:t> </a:t>
            </a:r>
            <a:r>
              <a:rPr lang="en-US" dirty="0" err="1"/>
              <a:t>Estatales</a:t>
            </a:r>
            <a:r>
              <a:rPr lang="en-US" dirty="0"/>
              <a:t> y locales </a:t>
            </a:r>
            <a:r>
              <a:rPr lang="en-US" dirty="0" err="1"/>
              <a:t>generados</a:t>
            </a:r>
            <a:r>
              <a:rPr lang="en-US" dirty="0"/>
              <a:t> por la </a:t>
            </a:r>
            <a:r>
              <a:rPr lang="en-US" dirty="0" err="1"/>
              <a:t>compensación</a:t>
            </a:r>
            <a:r>
              <a:rPr lang="en-US" dirty="0"/>
              <a:t> del </a:t>
            </a:r>
            <a:r>
              <a:rPr lang="en-US" dirty="0" err="1"/>
              <a:t>empleado</a:t>
            </a:r>
            <a:endParaRPr lang="en-US" dirty="0"/>
          </a:p>
          <a:p>
            <a:pPr lvl="2"/>
            <a:r>
              <a:rPr lang="en-US" dirty="0" err="1"/>
              <a:t>Documentación</a:t>
            </a:r>
            <a:r>
              <a:rPr lang="en-US" dirty="0"/>
              <a:t> de </a:t>
            </a:r>
            <a:r>
              <a:rPr lang="en-US" dirty="0" err="1"/>
              <a:t>pagos</a:t>
            </a:r>
            <a:r>
              <a:rPr lang="en-US" dirty="0"/>
              <a:t> </a:t>
            </a:r>
            <a:r>
              <a:rPr lang="en-US" dirty="0" err="1"/>
              <a:t>requerida</a:t>
            </a:r>
            <a:r>
              <a:rPr lang="en-US" dirty="0"/>
              <a:t> por los </a:t>
            </a:r>
            <a:r>
              <a:rPr lang="en-US" dirty="0" err="1"/>
              <a:t>parte</a:t>
            </a:r>
            <a:r>
              <a:rPr lang="en-US" dirty="0"/>
              <a:t> de una </a:t>
            </a:r>
            <a:r>
              <a:rPr lang="en-US" dirty="0" err="1"/>
              <a:t>póliza</a:t>
            </a:r>
            <a:r>
              <a:rPr lang="en-US" dirty="0"/>
              <a:t> de </a:t>
            </a:r>
            <a:r>
              <a:rPr lang="en-US" dirty="0" err="1"/>
              <a:t>grupo</a:t>
            </a:r>
            <a:r>
              <a:rPr lang="en-US" dirty="0"/>
              <a:t> de </a:t>
            </a:r>
            <a:r>
              <a:rPr lang="en-US" dirty="0" err="1"/>
              <a:t>cuidado</a:t>
            </a:r>
            <a:r>
              <a:rPr lang="en-US" dirty="0"/>
              <a:t> de la </a:t>
            </a:r>
            <a:r>
              <a:rPr lang="en-US" dirty="0" err="1"/>
              <a:t>salud</a:t>
            </a:r>
            <a:r>
              <a:rPr lang="en-US" dirty="0"/>
              <a:t>, </a:t>
            </a:r>
            <a:r>
              <a:rPr lang="en-US" dirty="0" err="1"/>
              <a:t>incluyendo</a:t>
            </a:r>
            <a:r>
              <a:rPr lang="en-US" dirty="0"/>
              <a:t> las </a:t>
            </a:r>
            <a:r>
              <a:rPr lang="en-US" dirty="0" err="1"/>
              <a:t>primas</a:t>
            </a:r>
            <a:r>
              <a:rPr lang="en-US" dirty="0"/>
              <a:t> del </a:t>
            </a:r>
            <a:r>
              <a:rPr lang="en-US" dirty="0" err="1"/>
              <a:t>seguro</a:t>
            </a:r>
            <a:endParaRPr lang="en-US" dirty="0"/>
          </a:p>
          <a:p>
            <a:pPr lvl="2"/>
            <a:r>
              <a:rPr lang="en-US" dirty="0" err="1"/>
              <a:t>Documentación</a:t>
            </a:r>
            <a:r>
              <a:rPr lang="en-US" dirty="0"/>
              <a:t> de </a:t>
            </a:r>
            <a:r>
              <a:rPr lang="en-US" dirty="0" err="1"/>
              <a:t>pagos</a:t>
            </a:r>
            <a:r>
              <a:rPr lang="en-US" dirty="0"/>
              <a:t> por </a:t>
            </a:r>
            <a:r>
              <a:rPr lang="en-US" dirty="0" err="1"/>
              <a:t>beneficios</a:t>
            </a:r>
            <a:r>
              <a:rPr lang="en-US" dirty="0"/>
              <a:t> de planes de </a:t>
            </a:r>
            <a:r>
              <a:rPr lang="en-US" dirty="0" err="1"/>
              <a:t>retiro</a:t>
            </a:r>
            <a:r>
              <a:rPr lang="en-US" dirty="0"/>
              <a:t> que </a:t>
            </a:r>
            <a:r>
              <a:rPr lang="en-US" dirty="0" err="1"/>
              <a:t>fueron</a:t>
            </a:r>
            <a:r>
              <a:rPr lang="en-US" dirty="0"/>
              <a:t> </a:t>
            </a:r>
            <a:r>
              <a:rPr lang="en-US" dirty="0" err="1"/>
              <a:t>pagados</a:t>
            </a:r>
            <a:r>
              <a:rPr lang="en-US" dirty="0"/>
              <a:t> por la </a:t>
            </a:r>
            <a:r>
              <a:rPr lang="en-US" dirty="0" err="1"/>
              <a:t>compañía</a:t>
            </a:r>
            <a:r>
              <a:rPr lang="en-US" dirty="0"/>
              <a:t> (</a:t>
            </a:r>
            <a:r>
              <a:rPr lang="en-US" dirty="0" err="1"/>
              <a:t>excluyendo</a:t>
            </a:r>
            <a:r>
              <a:rPr lang="en-US" dirty="0"/>
              <a:t> la </a:t>
            </a:r>
            <a:r>
              <a:rPr lang="en-US" dirty="0" err="1"/>
              <a:t>retención</a:t>
            </a:r>
            <a:r>
              <a:rPr lang="en-US" dirty="0"/>
              <a:t> </a:t>
            </a:r>
            <a:r>
              <a:rPr lang="en-US" dirty="0" err="1"/>
              <a:t>diferida</a:t>
            </a:r>
            <a:r>
              <a:rPr lang="en-US" dirty="0"/>
              <a:t> del </a:t>
            </a:r>
            <a:r>
              <a:rPr lang="en-US" dirty="0" err="1"/>
              <a:t>empleado</a:t>
            </a:r>
            <a:r>
              <a:rPr lang="en-US" dirty="0"/>
              <a:t>)</a:t>
            </a:r>
          </a:p>
          <a:p>
            <a:r>
              <a:rPr lang="en-US" dirty="0"/>
              <a:t>Para </a:t>
            </a:r>
            <a:r>
              <a:rPr lang="en-US" dirty="0" err="1"/>
              <a:t>contratistas</a:t>
            </a:r>
            <a:r>
              <a:rPr lang="en-US" dirty="0"/>
              <a:t> </a:t>
            </a:r>
            <a:r>
              <a:rPr lang="en-US" dirty="0" err="1"/>
              <a:t>independientes</a:t>
            </a:r>
            <a:r>
              <a:rPr lang="en-US" dirty="0"/>
              <a:t> – 1099-MISC para el 2019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9238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9DC42-F50A-4C92-A6DA-75C1C086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Próximos</a:t>
            </a:r>
            <a:r>
              <a:rPr lang="en-US" dirty="0"/>
              <a:t> </a:t>
            </a:r>
            <a:r>
              <a:rPr lang="en-US" dirty="0" err="1"/>
              <a:t>Pasos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42F85-2A61-4D72-8C3B-54E1CABD3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RESPIRE</a:t>
            </a:r>
          </a:p>
          <a:p>
            <a:r>
              <a:rPr lang="en-US" dirty="0"/>
              <a:t>Si </a:t>
            </a:r>
            <a:r>
              <a:rPr lang="en-US" dirty="0" err="1"/>
              <a:t>usted</a:t>
            </a:r>
            <a:r>
              <a:rPr lang="en-US" dirty="0"/>
              <a:t> no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seguro</a:t>
            </a:r>
            <a:r>
              <a:rPr lang="en-US" dirty="0"/>
              <a:t> de que el PPP sea el </a:t>
            </a:r>
            <a:r>
              <a:rPr lang="en-US" dirty="0" err="1"/>
              <a:t>producto</a:t>
            </a:r>
            <a:r>
              <a:rPr lang="en-US" dirty="0"/>
              <a:t> </a:t>
            </a:r>
            <a:r>
              <a:rPr lang="en-US" dirty="0" err="1"/>
              <a:t>correcto</a:t>
            </a:r>
            <a:r>
              <a:rPr lang="en-US" dirty="0"/>
              <a:t> para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negocio</a:t>
            </a:r>
            <a:r>
              <a:rPr lang="en-US" dirty="0"/>
              <a:t>, </a:t>
            </a:r>
            <a:r>
              <a:rPr lang="en-US" dirty="0" err="1"/>
              <a:t>discútalo</a:t>
            </a:r>
            <a:r>
              <a:rPr lang="en-US" dirty="0"/>
              <a:t> con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contador</a:t>
            </a:r>
            <a:r>
              <a:rPr lang="en-US" dirty="0"/>
              <a:t>,  </a:t>
            </a:r>
            <a:r>
              <a:rPr lang="en-US" dirty="0" err="1"/>
              <a:t>consejero</a:t>
            </a:r>
            <a:r>
              <a:rPr lang="en-US" dirty="0"/>
              <a:t> de </a:t>
            </a:r>
            <a:r>
              <a:rPr lang="en-US" dirty="0" err="1"/>
              <a:t>confianza</a:t>
            </a:r>
            <a:r>
              <a:rPr lang="en-US" dirty="0"/>
              <a:t> o </a:t>
            </a:r>
            <a:r>
              <a:rPr lang="en-US" dirty="0" err="1"/>
              <a:t>su</a:t>
            </a:r>
            <a:r>
              <a:rPr lang="en-US" dirty="0"/>
              <a:t> mentor de SCORE</a:t>
            </a:r>
          </a:p>
          <a:p>
            <a:r>
              <a:rPr lang="en-US" dirty="0"/>
              <a:t>Si el PPP </a:t>
            </a:r>
            <a:r>
              <a:rPr lang="en-US" dirty="0" err="1"/>
              <a:t>funciona</a:t>
            </a:r>
            <a:r>
              <a:rPr lang="en-US" dirty="0"/>
              <a:t> para </a:t>
            </a:r>
            <a:r>
              <a:rPr lang="en-US" dirty="0" err="1"/>
              <a:t>usted</a:t>
            </a:r>
            <a:r>
              <a:rPr lang="en-US" dirty="0"/>
              <a:t>, </a:t>
            </a:r>
            <a:r>
              <a:rPr lang="en-US" dirty="0" err="1"/>
              <a:t>contacte</a:t>
            </a:r>
            <a:r>
              <a:rPr lang="en-US" dirty="0"/>
              <a:t> 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institución</a:t>
            </a:r>
            <a:r>
              <a:rPr lang="en-US" dirty="0"/>
              <a:t> </a:t>
            </a:r>
            <a:r>
              <a:rPr lang="en-US" dirty="0" err="1"/>
              <a:t>financiera</a:t>
            </a:r>
            <a:r>
              <a:rPr lang="en-US" dirty="0"/>
              <a:t> y </a:t>
            </a:r>
            <a:r>
              <a:rPr lang="en-US" dirty="0" err="1"/>
              <a:t>dígales</a:t>
            </a:r>
            <a:r>
              <a:rPr lang="en-US" dirty="0"/>
              <a:t> que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quiere</a:t>
            </a:r>
            <a:r>
              <a:rPr lang="en-US" dirty="0"/>
              <a:t> </a:t>
            </a:r>
            <a:r>
              <a:rPr lang="en-US" dirty="0" err="1"/>
              <a:t>solicitar</a:t>
            </a:r>
            <a:r>
              <a:rPr lang="en-US" dirty="0"/>
              <a:t> el </a:t>
            </a:r>
            <a:r>
              <a:rPr lang="en-US" dirty="0" err="1"/>
              <a:t>préstamo</a:t>
            </a:r>
            <a:r>
              <a:rPr lang="en-US" dirty="0"/>
              <a:t> PPP</a:t>
            </a:r>
          </a:p>
          <a:p>
            <a:r>
              <a:rPr lang="en-US" dirty="0" err="1"/>
              <a:t>Colecte</a:t>
            </a:r>
            <a:r>
              <a:rPr lang="en-US" dirty="0"/>
              <a:t> la </a:t>
            </a:r>
            <a:r>
              <a:rPr lang="en-US" dirty="0" err="1"/>
              <a:t>documentación</a:t>
            </a:r>
            <a:r>
              <a:rPr lang="en-US" dirty="0"/>
              <a:t> </a:t>
            </a:r>
            <a:r>
              <a:rPr lang="en-US" dirty="0" err="1"/>
              <a:t>recomendada</a:t>
            </a:r>
            <a:endParaRPr lang="en-US" dirty="0"/>
          </a:p>
          <a:p>
            <a:r>
              <a:rPr lang="en-US" dirty="0"/>
              <a:t>Complete la </a:t>
            </a:r>
            <a:r>
              <a:rPr lang="en-US" dirty="0" err="1"/>
              <a:t>solicitud</a:t>
            </a:r>
            <a:r>
              <a:rPr lang="en-US" dirty="0"/>
              <a:t> y </a:t>
            </a:r>
            <a:r>
              <a:rPr lang="en-US" dirty="0" err="1"/>
              <a:t>haga</a:t>
            </a:r>
            <a:r>
              <a:rPr lang="en-US" dirty="0"/>
              <a:t> una </a:t>
            </a:r>
            <a:r>
              <a:rPr lang="en-US" dirty="0" err="1"/>
              <a:t>cita</a:t>
            </a:r>
            <a:r>
              <a:rPr lang="en-US" dirty="0"/>
              <a:t> con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prestamista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639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01925-265C-4D56-B7B3-700FB25B2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Sumario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C74DA-41A4-4E04-803B-CCE2727E1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Protección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 (PPP) es un </a:t>
            </a:r>
            <a:r>
              <a:rPr lang="en-US" dirty="0" err="1"/>
              <a:t>préstamo</a:t>
            </a:r>
            <a:r>
              <a:rPr lang="en-US" dirty="0"/>
              <a:t> </a:t>
            </a:r>
            <a:r>
              <a:rPr lang="en-US" dirty="0" err="1"/>
              <a:t>diseñado</a:t>
            </a:r>
            <a:r>
              <a:rPr lang="en-US" dirty="0"/>
              <a:t> a </a:t>
            </a:r>
            <a:r>
              <a:rPr lang="en-US" dirty="0" err="1"/>
              <a:t>proveerle</a:t>
            </a:r>
            <a:r>
              <a:rPr lang="en-US" dirty="0"/>
              <a:t> un </a:t>
            </a:r>
            <a:r>
              <a:rPr lang="en-US" dirty="0" err="1"/>
              <a:t>incentivo</a:t>
            </a:r>
            <a:r>
              <a:rPr lang="en-US" dirty="0"/>
              <a:t> </a:t>
            </a:r>
            <a:r>
              <a:rPr lang="en-US" dirty="0" err="1"/>
              <a:t>directo</a:t>
            </a:r>
            <a:r>
              <a:rPr lang="en-US" dirty="0"/>
              <a:t> a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 a que </a:t>
            </a:r>
            <a:r>
              <a:rPr lang="en-US" dirty="0" err="1"/>
              <a:t>mantengan</a:t>
            </a:r>
            <a:r>
              <a:rPr lang="en-US" dirty="0"/>
              <a:t> a sus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nómina</a:t>
            </a:r>
            <a:endParaRPr lang="en-US" dirty="0"/>
          </a:p>
          <a:p>
            <a:r>
              <a:rPr lang="en-US" dirty="0"/>
              <a:t>Los </a:t>
            </a:r>
            <a:r>
              <a:rPr lang="en-US" dirty="0" err="1"/>
              <a:t>fondos</a:t>
            </a:r>
            <a:r>
              <a:rPr lang="en-US" dirty="0"/>
              <a:t> son </a:t>
            </a:r>
            <a:r>
              <a:rPr lang="en-US" dirty="0" err="1"/>
              <a:t>limitados</a:t>
            </a:r>
            <a:r>
              <a:rPr lang="en-US" dirty="0"/>
              <a:t> – Un total de $349 </a:t>
            </a:r>
            <a:r>
              <a:rPr lang="en-US" dirty="0" err="1"/>
              <a:t>billones</a:t>
            </a:r>
            <a:r>
              <a:rPr lang="en-US" dirty="0"/>
              <a:t> </a:t>
            </a:r>
          </a:p>
          <a:p>
            <a:r>
              <a:rPr lang="en-US" dirty="0"/>
              <a:t>Los </a:t>
            </a:r>
            <a:r>
              <a:rPr lang="en-US" dirty="0" err="1"/>
              <a:t>préstamos</a:t>
            </a:r>
            <a:r>
              <a:rPr lang="en-US" dirty="0"/>
              <a:t> PPP </a:t>
            </a:r>
            <a:r>
              <a:rPr lang="en-US" dirty="0" err="1"/>
              <a:t>serán</a:t>
            </a:r>
            <a:r>
              <a:rPr lang="en-US" dirty="0"/>
              <a:t> </a:t>
            </a:r>
            <a:r>
              <a:rPr lang="en-US" dirty="0" err="1"/>
              <a:t>aprobados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orden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que se </a:t>
            </a:r>
            <a:r>
              <a:rPr lang="en-US" dirty="0" err="1"/>
              <a:t>recibieron</a:t>
            </a:r>
            <a:r>
              <a:rPr lang="en-US" dirty="0"/>
              <a:t> las </a:t>
            </a:r>
            <a:r>
              <a:rPr lang="en-US" dirty="0" err="1"/>
              <a:t>aplicaciones</a:t>
            </a:r>
            <a:endParaRPr lang="en-US" dirty="0"/>
          </a:p>
          <a:p>
            <a:r>
              <a:rPr lang="en-US" dirty="0" err="1"/>
              <a:t>Parte</a:t>
            </a:r>
            <a:r>
              <a:rPr lang="en-US" dirty="0"/>
              <a:t> o la </a:t>
            </a:r>
            <a:r>
              <a:rPr lang="en-US" dirty="0" err="1"/>
              <a:t>totalidad</a:t>
            </a:r>
            <a:r>
              <a:rPr lang="en-US" dirty="0"/>
              <a:t> de la </a:t>
            </a:r>
            <a:r>
              <a:rPr lang="en-US" dirty="0" err="1"/>
              <a:t>deuda</a:t>
            </a:r>
            <a:r>
              <a:rPr lang="en-US" dirty="0"/>
              <a:t> del </a:t>
            </a:r>
            <a:r>
              <a:rPr lang="en-US" dirty="0" err="1"/>
              <a:t>préstamo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ser </a:t>
            </a:r>
            <a:r>
              <a:rPr lang="en-US" dirty="0" err="1"/>
              <a:t>perdonada</a:t>
            </a:r>
            <a:endParaRPr lang="en-US" dirty="0"/>
          </a:p>
          <a:p>
            <a:r>
              <a:rPr lang="en-US" dirty="0"/>
              <a:t>El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termina</a:t>
            </a:r>
            <a:r>
              <a:rPr lang="en-US" dirty="0"/>
              <a:t> el 6/30/2020</a:t>
            </a:r>
          </a:p>
        </p:txBody>
      </p:sp>
    </p:spTree>
    <p:extLst>
      <p:ext uri="{BB962C8B-B14F-4D97-AF65-F5344CB8AC3E}">
        <p14:creationId xmlns:p14="http://schemas.microsoft.com/office/powerpoint/2010/main" val="19482556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D0AD7-1514-45CE-B65E-86296FF2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&amp; </a:t>
            </a:r>
            <a:r>
              <a:rPr lang="en-US" dirty="0" err="1"/>
              <a:t>Acto</a:t>
            </a:r>
            <a:r>
              <a:rPr lang="en-US" dirty="0"/>
              <a:t> CARES – </a:t>
            </a:r>
            <a:r>
              <a:rPr lang="en-US" dirty="0" err="1"/>
              <a:t>Recursos</a:t>
            </a:r>
            <a:r>
              <a:rPr lang="en-US" dirty="0"/>
              <a:t> </a:t>
            </a:r>
            <a:r>
              <a:rPr lang="en-US" dirty="0" err="1"/>
              <a:t>Utiles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F2AA9-89E6-42A1-B4D2-AB852B146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Fondos</a:t>
            </a:r>
            <a:r>
              <a:rPr lang="en-US" dirty="0"/>
              <a:t> de la SBA: </a:t>
            </a:r>
          </a:p>
          <a:p>
            <a:r>
              <a:rPr lang="en-US" dirty="0">
                <a:hlinkClick r:id="rId3"/>
              </a:rPr>
              <a:t>https://www.sba.gov/funding-programs/loans/coronavirus-relief-options</a:t>
            </a:r>
            <a:r>
              <a:rPr lang="en-US" dirty="0"/>
              <a:t> </a:t>
            </a:r>
          </a:p>
          <a:p>
            <a:r>
              <a:rPr lang="en-US" dirty="0" err="1"/>
              <a:t>Prestamistas</a:t>
            </a:r>
            <a:r>
              <a:rPr lang="en-US" dirty="0"/>
              <a:t> SBA 7(a): </a:t>
            </a:r>
          </a:p>
          <a:p>
            <a:r>
              <a:rPr lang="en-US" dirty="0">
                <a:hlinkClick r:id="rId4"/>
              </a:rPr>
              <a:t>https://www.sba.gov/article/2020/mar/02/100-most-active-sba-7a-lenders</a:t>
            </a:r>
            <a:r>
              <a:rPr lang="en-US" dirty="0"/>
              <a:t> </a:t>
            </a:r>
          </a:p>
          <a:p>
            <a:r>
              <a:rPr lang="en-US" dirty="0" err="1"/>
              <a:t>Asistencia</a:t>
            </a:r>
            <a:r>
              <a:rPr lang="en-US" dirty="0"/>
              <a:t> de </a:t>
            </a:r>
            <a:r>
              <a:rPr lang="en-US" dirty="0" err="1"/>
              <a:t>préstamo</a:t>
            </a:r>
            <a:r>
              <a:rPr lang="en-US" dirty="0"/>
              <a:t> por </a:t>
            </a:r>
            <a:r>
              <a:rPr lang="en-US" dirty="0" err="1"/>
              <a:t>parte</a:t>
            </a:r>
            <a:r>
              <a:rPr lang="en-US" dirty="0"/>
              <a:t> de SCORE Coronavirus o de la SBA para la Ley Cares: </a:t>
            </a:r>
          </a:p>
          <a:p>
            <a:r>
              <a:rPr lang="en-US" dirty="0">
                <a:hlinkClick r:id="rId5"/>
              </a:rPr>
              <a:t>https://www.score.org/coronavirus-sba-loans-and-cares-act-assistance</a:t>
            </a:r>
            <a:endParaRPr lang="en-US" dirty="0"/>
          </a:p>
          <a:p>
            <a:r>
              <a:rPr lang="en-US" dirty="0" err="1"/>
              <a:t>Solicitud</a:t>
            </a:r>
            <a:r>
              <a:rPr lang="en-US" dirty="0"/>
              <a:t> de </a:t>
            </a:r>
            <a:r>
              <a:rPr lang="en-US" dirty="0" err="1"/>
              <a:t>Préstamos</a:t>
            </a:r>
            <a:r>
              <a:rPr lang="en-US" dirty="0"/>
              <a:t> para PPP: </a:t>
            </a:r>
            <a:r>
              <a:rPr lang="en-US" dirty="0">
                <a:hlinkClick r:id="rId6"/>
              </a:rPr>
              <a:t>https://home.treasury.gov/cares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54171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175EC-A86A-4094-9433-1CEDF80665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defRPr/>
            </a:pPr>
            <a:fld id="{B1AB44B9-F1EC-4F4B-88D4-413245C9CD3E}" type="slidenum">
              <a:rPr lang="en-US" sz="900">
                <a:solidFill>
                  <a:srgbClr val="1B1E29">
                    <a:tint val="75000"/>
                  </a:srgbClr>
                </a:solidFill>
                <a:latin typeface="Source Sans Pro" charset="0"/>
                <a:ea typeface="Source Sans Pro" charset="0"/>
              </a:rPr>
              <a:pPr algn="r">
                <a:defRPr/>
              </a:pPr>
              <a:t>29</a:t>
            </a:fld>
            <a:endParaRPr lang="en-US" sz="900" dirty="0">
              <a:solidFill>
                <a:srgbClr val="1B1E29">
                  <a:tint val="75000"/>
                </a:srgbClr>
              </a:solidFill>
              <a:latin typeface="Source Sans Pro" charset="0"/>
              <a:ea typeface="Source Sans Pro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B79E315-FBED-4D78-BE7C-358BCEF96EC5}"/>
              </a:ext>
            </a:extLst>
          </p:cNvPr>
          <p:cNvSpPr txBox="1">
            <a:spLocks/>
          </p:cNvSpPr>
          <p:nvPr/>
        </p:nvSpPr>
        <p:spPr>
          <a:xfrm>
            <a:off x="2276475" y="1823133"/>
            <a:ext cx="7639050" cy="42896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38" indent="-171438" algn="l" defTabSz="685749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1pPr>
            <a:lvl2pPr marL="514313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  <a:lvl3pPr marL="857186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3pPr>
            <a:lvl4pPr marL="1200060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4pPr>
            <a:lvl5pPr marL="1542935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5pPr>
            <a:lvl6pPr marL="1885809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500" b="1" i="1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 algn="ctr">
              <a:buNone/>
            </a:pPr>
            <a:r>
              <a:rPr lang="en-US" sz="9600" b="1" i="1" dirty="0" err="1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Preguntas</a:t>
            </a:r>
            <a:r>
              <a:rPr lang="en-US" sz="9600" b="1" i="1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70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8F8A6-3EAF-464B-B482-F5638A93D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Ley CARES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97BB9-200B-4A6B-A0A0-BD86B19CE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Los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 de </a:t>
            </a:r>
            <a:r>
              <a:rPr lang="en-US" dirty="0" err="1"/>
              <a:t>nuestra</a:t>
            </a:r>
            <a:r>
              <a:rPr lang="en-US" dirty="0"/>
              <a:t> </a:t>
            </a:r>
            <a:r>
              <a:rPr lang="en-US" dirty="0" err="1"/>
              <a:t>nación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experimentando</a:t>
            </a:r>
            <a:r>
              <a:rPr lang="en-US" dirty="0"/>
              <a:t> una </a:t>
            </a:r>
            <a:r>
              <a:rPr lang="en-US" dirty="0" err="1"/>
              <a:t>interrupción</a:t>
            </a:r>
            <a:r>
              <a:rPr lang="en-US" dirty="0"/>
              <a:t> </a:t>
            </a:r>
            <a:r>
              <a:rPr lang="en-US" dirty="0" err="1"/>
              <a:t>económica</a:t>
            </a:r>
            <a:r>
              <a:rPr lang="en-US" dirty="0"/>
              <a:t> </a:t>
            </a:r>
            <a:r>
              <a:rPr lang="en-US" dirty="0" err="1"/>
              <a:t>nunca</a:t>
            </a:r>
            <a:r>
              <a:rPr lang="en-US" dirty="0"/>
              <a:t> antes vista </a:t>
            </a:r>
            <a:r>
              <a:rPr lang="en-US" dirty="0" err="1"/>
              <a:t>debido</a:t>
            </a:r>
            <a:r>
              <a:rPr lang="en-US" dirty="0"/>
              <a:t> a la </a:t>
            </a:r>
            <a:r>
              <a:rPr lang="en-US" dirty="0" err="1"/>
              <a:t>pandemia</a:t>
            </a:r>
            <a:r>
              <a:rPr lang="en-US" dirty="0"/>
              <a:t> del Coronavirus (COVID-19). El Viernes, 27 de </a:t>
            </a:r>
            <a:r>
              <a:rPr lang="en-US" dirty="0" err="1"/>
              <a:t>Marzo</a:t>
            </a:r>
            <a:r>
              <a:rPr lang="en-US" dirty="0"/>
              <a:t>, 2020, el </a:t>
            </a:r>
            <a:r>
              <a:rPr lang="en-US" dirty="0" err="1"/>
              <a:t>Presidente</a:t>
            </a:r>
            <a:r>
              <a:rPr lang="en-US" dirty="0"/>
              <a:t> </a:t>
            </a:r>
            <a:r>
              <a:rPr lang="en-US" dirty="0" err="1"/>
              <a:t>firmó</a:t>
            </a:r>
            <a:r>
              <a:rPr lang="en-US" dirty="0"/>
              <a:t> una Ley de </a:t>
            </a:r>
            <a:r>
              <a:rPr lang="en-US" dirty="0" err="1"/>
              <a:t>Ayuda</a:t>
            </a:r>
            <a:r>
              <a:rPr lang="en-US" dirty="0"/>
              <a:t> y </a:t>
            </a:r>
            <a:r>
              <a:rPr lang="en-US" dirty="0" err="1"/>
              <a:t>Asistencia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 </a:t>
            </a:r>
            <a:r>
              <a:rPr lang="en-US" dirty="0" err="1"/>
              <a:t>Económica</a:t>
            </a:r>
            <a:r>
              <a:rPr lang="en-US" dirty="0"/>
              <a:t> por el   Coronavirus,  </a:t>
            </a:r>
            <a:r>
              <a:rPr lang="en-US" dirty="0" err="1"/>
              <a:t>llamada</a:t>
            </a:r>
            <a:r>
              <a:rPr lang="en-US" dirty="0"/>
              <a:t> la Ley (CARES), que </a:t>
            </a:r>
            <a:r>
              <a:rPr lang="en-US" dirty="0" err="1"/>
              <a:t>contiene</a:t>
            </a:r>
            <a:r>
              <a:rPr lang="en-US" dirty="0"/>
              <a:t> $376 </a:t>
            </a:r>
            <a:r>
              <a:rPr lang="en-US" dirty="0" err="1"/>
              <a:t>billones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ayudas</a:t>
            </a:r>
            <a:r>
              <a:rPr lang="en-US" dirty="0"/>
              <a:t> para los </a:t>
            </a:r>
            <a:r>
              <a:rPr lang="en-US" dirty="0" err="1"/>
              <a:t>trabajadores</a:t>
            </a:r>
            <a:r>
              <a:rPr lang="en-US" dirty="0"/>
              <a:t> americanos y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.</a:t>
            </a:r>
          </a:p>
          <a:p>
            <a:r>
              <a:rPr lang="en-US" dirty="0"/>
              <a:t>La Ley CARES le </a:t>
            </a:r>
            <a:r>
              <a:rPr lang="en-US" dirty="0" err="1"/>
              <a:t>proporciona</a:t>
            </a:r>
            <a:r>
              <a:rPr lang="en-US" dirty="0"/>
              <a:t> a la </a:t>
            </a:r>
            <a:r>
              <a:rPr lang="en-US" dirty="0" err="1"/>
              <a:t>Administración</a:t>
            </a:r>
            <a:r>
              <a:rPr lang="en-US" dirty="0"/>
              <a:t> de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 (SBA) un </a:t>
            </a: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programas</a:t>
            </a:r>
            <a:r>
              <a:rPr lang="en-US" dirty="0"/>
              <a:t> y </a:t>
            </a:r>
            <a:r>
              <a:rPr lang="en-US" dirty="0" err="1"/>
              <a:t>iniciativas</a:t>
            </a:r>
            <a:r>
              <a:rPr lang="en-US" dirty="0"/>
              <a:t> para </a:t>
            </a:r>
            <a:r>
              <a:rPr lang="en-US" dirty="0" err="1"/>
              <a:t>asisitir</a:t>
            </a:r>
            <a:r>
              <a:rPr lang="en-US" dirty="0"/>
              <a:t> </a:t>
            </a:r>
            <a:r>
              <a:rPr lang="en-US" dirty="0" err="1"/>
              <a:t>financeramente</a:t>
            </a:r>
            <a:r>
              <a:rPr lang="en-US" dirty="0"/>
              <a:t> a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, </a:t>
            </a:r>
            <a:r>
              <a:rPr lang="en-US" dirty="0" err="1"/>
              <a:t>ciertas</a:t>
            </a:r>
            <a:r>
              <a:rPr lang="en-US" dirty="0"/>
              <a:t> </a:t>
            </a:r>
            <a:r>
              <a:rPr lang="en-US" dirty="0" err="1"/>
              <a:t>organizaciones</a:t>
            </a:r>
            <a:r>
              <a:rPr lang="en-US" dirty="0"/>
              <a:t> sin fines de </a:t>
            </a:r>
            <a:r>
              <a:rPr lang="en-US" dirty="0" err="1"/>
              <a:t>lucro</a:t>
            </a:r>
            <a:r>
              <a:rPr lang="en-US" dirty="0"/>
              <a:t> y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empleadores</a:t>
            </a:r>
            <a:r>
              <a:rPr lang="en-US" dirty="0"/>
              <a:t>, y de la </a:t>
            </a:r>
            <a:r>
              <a:rPr lang="en-US" dirty="0" err="1"/>
              <a:t>misma</a:t>
            </a:r>
            <a:r>
              <a:rPr lang="en-US" dirty="0"/>
              <a:t>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ciertas</a:t>
            </a:r>
            <a:r>
              <a:rPr lang="en-US" dirty="0"/>
              <a:t> </a:t>
            </a:r>
            <a:r>
              <a:rPr lang="en-US" dirty="0" err="1"/>
              <a:t>oportunidades</a:t>
            </a:r>
            <a:r>
              <a:rPr lang="en-US" dirty="0"/>
              <a:t> de </a:t>
            </a:r>
            <a:r>
              <a:rPr lang="en-US" dirty="0" err="1"/>
              <a:t>impuestos</a:t>
            </a:r>
            <a:r>
              <a:rPr lang="en-US" dirty="0"/>
              <a:t> que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fuera</a:t>
            </a:r>
            <a:r>
              <a:rPr lang="en-US" dirty="0"/>
              <a:t> de </a:t>
            </a:r>
            <a:r>
              <a:rPr lang="en-US" dirty="0" err="1"/>
              <a:t>alcance</a:t>
            </a:r>
            <a:r>
              <a:rPr lang="en-US" dirty="0"/>
              <a:t> de la SBA.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236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175EC-A86A-4094-9433-1CEDF80665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defRPr/>
            </a:pPr>
            <a:fld id="{B1AB44B9-F1EC-4F4B-88D4-413245C9CD3E}" type="slidenum">
              <a:rPr lang="en-US" sz="900">
                <a:solidFill>
                  <a:srgbClr val="1B1E29">
                    <a:tint val="75000"/>
                  </a:srgbClr>
                </a:solidFill>
                <a:latin typeface="Source Sans Pro" charset="0"/>
                <a:ea typeface="Source Sans Pro" charset="0"/>
              </a:rPr>
              <a:pPr algn="r">
                <a:defRPr/>
              </a:pPr>
              <a:t>30</a:t>
            </a:fld>
            <a:endParaRPr lang="en-US" sz="900" dirty="0">
              <a:solidFill>
                <a:srgbClr val="1B1E29">
                  <a:tint val="75000"/>
                </a:srgbClr>
              </a:solidFill>
              <a:latin typeface="Source Sans Pro" charset="0"/>
              <a:ea typeface="Source Sans Pro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B79E315-FBED-4D78-BE7C-358BCEF96EC5}"/>
              </a:ext>
            </a:extLst>
          </p:cNvPr>
          <p:cNvSpPr txBox="1">
            <a:spLocks/>
          </p:cNvSpPr>
          <p:nvPr/>
        </p:nvSpPr>
        <p:spPr>
          <a:xfrm>
            <a:off x="2276475" y="1823133"/>
            <a:ext cx="7639050" cy="42896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38" indent="-171438" algn="l" defTabSz="685749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1pPr>
            <a:lvl2pPr marL="514313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  <a:lvl3pPr marL="857186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3pPr>
            <a:lvl4pPr marL="1200060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4pPr>
            <a:lvl5pPr marL="1542935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5pPr>
            <a:lvl6pPr marL="1885809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500" b="1" i="1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 algn="ctr">
              <a:buNone/>
            </a:pPr>
            <a:r>
              <a:rPr lang="en-US" sz="9600" b="1" i="1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Gracias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433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79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C694F-4733-48CD-946C-B39971A52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Ley CARES – </a:t>
            </a:r>
            <a:r>
              <a:rPr lang="en-US" dirty="0" err="1"/>
              <a:t>Programas</a:t>
            </a:r>
            <a:r>
              <a:rPr lang="en-US" dirty="0"/>
              <a:t> del SBA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CD991-F22C-44E0-BD91-C312FDEBB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Además</a:t>
            </a:r>
            <a:r>
              <a:rPr lang="en-US" dirty="0"/>
              <a:t> de los </a:t>
            </a:r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fondos</a:t>
            </a:r>
            <a:r>
              <a:rPr lang="en-US" dirty="0"/>
              <a:t> </a:t>
            </a:r>
            <a:r>
              <a:rPr lang="en-US" dirty="0" err="1"/>
              <a:t>tradicionales</a:t>
            </a:r>
            <a:r>
              <a:rPr lang="en-US" dirty="0"/>
              <a:t> que el SBA </a:t>
            </a:r>
            <a:r>
              <a:rPr lang="en-US" dirty="0" err="1"/>
              <a:t>ofrece</a:t>
            </a:r>
            <a:r>
              <a:rPr lang="en-US" dirty="0"/>
              <a:t> , la Ley CARES </a:t>
            </a:r>
            <a:r>
              <a:rPr lang="en-US" dirty="0" err="1"/>
              <a:t>establece</a:t>
            </a:r>
            <a:r>
              <a:rPr lang="en-US" dirty="0"/>
              <a:t> </a:t>
            </a:r>
            <a:r>
              <a:rPr lang="en-US" dirty="0" err="1"/>
              <a:t>nuevos</a:t>
            </a:r>
            <a:r>
              <a:rPr lang="en-US" dirty="0"/>
              <a:t> </a:t>
            </a:r>
            <a:r>
              <a:rPr lang="en-US" dirty="0" err="1"/>
              <a:t>programas</a:t>
            </a:r>
            <a:r>
              <a:rPr lang="en-US" dirty="0"/>
              <a:t> </a:t>
            </a:r>
            <a:r>
              <a:rPr lang="en-US" dirty="0" err="1"/>
              <a:t>temporales</a:t>
            </a:r>
            <a:r>
              <a:rPr lang="en-US" dirty="0"/>
              <a:t> </a:t>
            </a:r>
            <a:r>
              <a:rPr lang="en-US" dirty="0" err="1"/>
              <a:t>encauzados</a:t>
            </a:r>
            <a:r>
              <a:rPr lang="en-US" dirty="0"/>
              <a:t> a </a:t>
            </a:r>
            <a:r>
              <a:rPr lang="en-US" dirty="0" err="1"/>
              <a:t>ayudar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el </a:t>
            </a:r>
            <a:r>
              <a:rPr lang="en-US" dirty="0" err="1"/>
              <a:t>tiempo</a:t>
            </a:r>
            <a:r>
              <a:rPr lang="en-US" dirty="0"/>
              <a:t> de la </a:t>
            </a:r>
            <a:r>
              <a:rPr lang="en-US" dirty="0" err="1"/>
              <a:t>pandemia</a:t>
            </a:r>
            <a:r>
              <a:rPr lang="en-US" dirty="0"/>
              <a:t> del COVID-19.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D219CED9-C504-4001-B38D-9592B65CD1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12" y="2422061"/>
            <a:ext cx="12113788" cy="313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60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38756-8334-4742-BDDD-C7AD95BB4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Ley CARES –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funciona</a:t>
            </a:r>
            <a:r>
              <a:rPr lang="en-US" dirty="0"/>
              <a:t> para mi?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90773-F62C-4AB3-9F78-BBC55B418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necesita</a:t>
            </a:r>
            <a:r>
              <a:rPr lang="en-US" dirty="0"/>
              <a:t> capital para </a:t>
            </a:r>
            <a:r>
              <a:rPr lang="en-US" dirty="0" err="1"/>
              <a:t>cubrir</a:t>
            </a:r>
            <a:r>
              <a:rPr lang="en-US" dirty="0"/>
              <a:t> el </a:t>
            </a:r>
            <a:r>
              <a:rPr lang="en-US" dirty="0" err="1"/>
              <a:t>costo</a:t>
            </a:r>
            <a:r>
              <a:rPr lang="en-US" dirty="0"/>
              <a:t> de </a:t>
            </a:r>
            <a:r>
              <a:rPr lang="en-US" dirty="0" err="1"/>
              <a:t>retener</a:t>
            </a:r>
            <a:r>
              <a:rPr lang="en-US" dirty="0"/>
              <a:t> </a:t>
            </a:r>
            <a:r>
              <a:rPr lang="en-US" dirty="0" err="1"/>
              <a:t>empleados</a:t>
            </a:r>
            <a:r>
              <a:rPr lang="en-US" dirty="0"/>
              <a:t>?</a:t>
            </a:r>
          </a:p>
          <a:p>
            <a:pPr lvl="2"/>
            <a:r>
              <a:rPr lang="en-US" dirty="0" err="1"/>
              <a:t>Entonces</a:t>
            </a:r>
            <a:r>
              <a:rPr lang="en-US" dirty="0"/>
              <a:t> el </a:t>
            </a:r>
            <a:r>
              <a:rPr lang="en-US" b="1" dirty="0" err="1">
                <a:solidFill>
                  <a:schemeClr val="accent1"/>
                </a:solidFill>
              </a:rPr>
              <a:t>Programa</a:t>
            </a:r>
            <a:r>
              <a:rPr lang="en-US" b="1" dirty="0">
                <a:solidFill>
                  <a:schemeClr val="accent1"/>
                </a:solidFill>
              </a:rPr>
              <a:t> de </a:t>
            </a:r>
            <a:r>
              <a:rPr lang="en-US" b="1" dirty="0" err="1">
                <a:solidFill>
                  <a:schemeClr val="accent1"/>
                </a:solidFill>
              </a:rPr>
              <a:t>Protección</a:t>
            </a:r>
            <a:r>
              <a:rPr lang="en-US" b="1" dirty="0">
                <a:solidFill>
                  <a:schemeClr val="accent1"/>
                </a:solidFill>
              </a:rPr>
              <a:t> de </a:t>
            </a:r>
            <a:r>
              <a:rPr lang="en-US" b="1" dirty="0" err="1">
                <a:solidFill>
                  <a:schemeClr val="accent1"/>
                </a:solidFill>
              </a:rPr>
              <a:t>Nómina</a:t>
            </a:r>
            <a:r>
              <a:rPr lang="en-US" dirty="0"/>
              <a:t> sea el </a:t>
            </a:r>
            <a:r>
              <a:rPr lang="en-US" dirty="0" err="1"/>
              <a:t>producto</a:t>
            </a:r>
            <a:r>
              <a:rPr lang="en-US" dirty="0"/>
              <a:t> </a:t>
            </a:r>
            <a:r>
              <a:rPr lang="en-US" dirty="0" err="1"/>
              <a:t>correcto</a:t>
            </a:r>
            <a:endParaRPr lang="en-US" dirty="0"/>
          </a:p>
          <a:p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necesita</a:t>
            </a:r>
            <a:r>
              <a:rPr lang="en-US" dirty="0"/>
              <a:t> una </a:t>
            </a:r>
            <a:r>
              <a:rPr lang="en-US" dirty="0" err="1"/>
              <a:t>inyección</a:t>
            </a:r>
            <a:r>
              <a:rPr lang="en-US" dirty="0"/>
              <a:t> </a:t>
            </a:r>
            <a:r>
              <a:rPr lang="en-US" dirty="0" err="1"/>
              <a:t>rápida</a:t>
            </a:r>
            <a:r>
              <a:rPr lang="en-US" dirty="0"/>
              <a:t> de </a:t>
            </a:r>
            <a:r>
              <a:rPr lang="en-US" dirty="0" err="1"/>
              <a:t>pequeñas</a:t>
            </a:r>
            <a:r>
              <a:rPr lang="en-US" dirty="0"/>
              <a:t> </a:t>
            </a:r>
            <a:r>
              <a:rPr lang="en-US" dirty="0" err="1"/>
              <a:t>cantidades</a:t>
            </a:r>
            <a:r>
              <a:rPr lang="en-US" dirty="0"/>
              <a:t> de </a:t>
            </a:r>
            <a:r>
              <a:rPr lang="en-US" dirty="0" err="1"/>
              <a:t>efectivo</a:t>
            </a:r>
            <a:r>
              <a:rPr lang="en-US" dirty="0"/>
              <a:t> para </a:t>
            </a:r>
            <a:r>
              <a:rPr lang="en-US" dirty="0" err="1"/>
              <a:t>cubrir</a:t>
            </a:r>
            <a:r>
              <a:rPr lang="en-US" dirty="0"/>
              <a:t> </a:t>
            </a:r>
            <a:r>
              <a:rPr lang="en-US" dirty="0" err="1"/>
              <a:t>ciertos</a:t>
            </a:r>
            <a:r>
              <a:rPr lang="en-US" dirty="0"/>
              <a:t> </a:t>
            </a:r>
            <a:r>
              <a:rPr lang="en-US" dirty="0" err="1"/>
              <a:t>gastos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momento</a:t>
            </a:r>
            <a:r>
              <a:rPr lang="en-US" dirty="0"/>
              <a:t>?</a:t>
            </a:r>
          </a:p>
          <a:p>
            <a:pPr lvl="2"/>
            <a:r>
              <a:rPr lang="en-US" dirty="0" err="1"/>
              <a:t>Quizás</a:t>
            </a:r>
            <a:r>
              <a:rPr lang="en-US" dirty="0"/>
              <a:t>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quiera</a:t>
            </a:r>
            <a:r>
              <a:rPr lang="en-US" dirty="0"/>
              <a:t> </a:t>
            </a:r>
            <a:r>
              <a:rPr lang="en-US" dirty="0" err="1"/>
              <a:t>explorar</a:t>
            </a:r>
            <a:r>
              <a:rPr lang="en-US" dirty="0"/>
              <a:t> el </a:t>
            </a:r>
            <a:r>
              <a:rPr lang="en-US" dirty="0" err="1"/>
              <a:t>Fondo</a:t>
            </a:r>
            <a:r>
              <a:rPr lang="en-US" dirty="0"/>
              <a:t> de </a:t>
            </a:r>
            <a:r>
              <a:rPr lang="en-US" dirty="0" err="1"/>
              <a:t>Impacto</a:t>
            </a:r>
            <a:r>
              <a:rPr lang="en-US" dirty="0"/>
              <a:t> por </a:t>
            </a:r>
            <a:r>
              <a:rPr lang="en-US" dirty="0" err="1"/>
              <a:t>Emergencia</a:t>
            </a:r>
            <a:r>
              <a:rPr lang="en-US" dirty="0"/>
              <a:t> </a:t>
            </a:r>
            <a:r>
              <a:rPr lang="en-US" dirty="0" err="1"/>
              <a:t>Económica</a:t>
            </a:r>
            <a:r>
              <a:rPr lang="en-US" dirty="0"/>
              <a:t> y el </a:t>
            </a:r>
            <a:r>
              <a:rPr lang="en-US" dirty="0" err="1"/>
              <a:t>Préstamo</a:t>
            </a:r>
            <a:r>
              <a:rPr lang="en-US" dirty="0"/>
              <a:t> de </a:t>
            </a:r>
            <a:r>
              <a:rPr lang="en-US" dirty="0" err="1"/>
              <a:t>Impacto</a:t>
            </a:r>
            <a:r>
              <a:rPr lang="en-US" dirty="0"/>
              <a:t> </a:t>
            </a:r>
            <a:r>
              <a:rPr lang="en-US" dirty="0" err="1"/>
              <a:t>Económico</a:t>
            </a:r>
            <a:r>
              <a:rPr lang="en-US" dirty="0"/>
              <a:t> para </a:t>
            </a:r>
            <a:r>
              <a:rPr lang="en-US" dirty="0" err="1"/>
              <a:t>Desastres</a:t>
            </a:r>
            <a:r>
              <a:rPr lang="en-US" dirty="0"/>
              <a:t> (EIDL)</a:t>
            </a:r>
          </a:p>
          <a:p>
            <a:r>
              <a:rPr lang="en-US" dirty="0"/>
              <a:t>Para </a:t>
            </a:r>
            <a:r>
              <a:rPr lang="en-US" dirty="0" err="1"/>
              <a:t>solventar</a:t>
            </a:r>
            <a:r>
              <a:rPr lang="en-US" dirty="0"/>
              <a:t> sus </a:t>
            </a:r>
            <a:r>
              <a:rPr lang="en-US" dirty="0" err="1"/>
              <a:t>temores</a:t>
            </a:r>
            <a:r>
              <a:rPr lang="en-US" dirty="0"/>
              <a:t> </a:t>
            </a:r>
            <a:r>
              <a:rPr lang="en-US" dirty="0" err="1"/>
              <a:t>acerca</a:t>
            </a:r>
            <a:r>
              <a:rPr lang="en-US" dirty="0"/>
              <a:t> de </a:t>
            </a:r>
            <a:r>
              <a:rPr lang="en-US" dirty="0" err="1"/>
              <a:t>mantener</a:t>
            </a:r>
            <a:r>
              <a:rPr lang="en-US" dirty="0"/>
              <a:t> sus </a:t>
            </a:r>
            <a:r>
              <a:rPr lang="en-US" dirty="0" err="1"/>
              <a:t>pagos</a:t>
            </a:r>
            <a:r>
              <a:rPr lang="en-US" dirty="0"/>
              <a:t> a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sus </a:t>
            </a:r>
            <a:r>
              <a:rPr lang="en-US" dirty="0" err="1"/>
              <a:t>préstamos</a:t>
            </a:r>
            <a:r>
              <a:rPr lang="en-US" dirty="0"/>
              <a:t> </a:t>
            </a:r>
            <a:r>
              <a:rPr lang="en-US" dirty="0" err="1"/>
              <a:t>actuales</a:t>
            </a:r>
            <a:r>
              <a:rPr lang="en-US" dirty="0"/>
              <a:t> o </a:t>
            </a:r>
            <a:r>
              <a:rPr lang="en-US" dirty="0" err="1"/>
              <a:t>potenciales</a:t>
            </a:r>
            <a:r>
              <a:rPr lang="en-US" dirty="0"/>
              <a:t> con el SBA?</a:t>
            </a:r>
          </a:p>
          <a:p>
            <a:pPr lvl="2"/>
            <a:r>
              <a:rPr lang="en-US" dirty="0"/>
              <a:t>El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Ayuda</a:t>
            </a:r>
            <a:r>
              <a:rPr lang="en-US" dirty="0"/>
              <a:t> de </a:t>
            </a:r>
            <a:r>
              <a:rPr lang="en-US" dirty="0" err="1"/>
              <a:t>Deudas</a:t>
            </a:r>
            <a:r>
              <a:rPr lang="en-US" dirty="0"/>
              <a:t> para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 le </a:t>
            </a:r>
            <a:r>
              <a:rPr lang="en-US" dirty="0" err="1"/>
              <a:t>podría</a:t>
            </a:r>
            <a:r>
              <a:rPr lang="en-US" dirty="0"/>
              <a:t> </a:t>
            </a:r>
            <a:r>
              <a:rPr lang="en-US" dirty="0" err="1"/>
              <a:t>ayudar</a:t>
            </a:r>
            <a:endParaRPr lang="en-US" dirty="0"/>
          </a:p>
          <a:p>
            <a:r>
              <a:rPr lang="en-US" dirty="0" err="1"/>
              <a:t>Necesita</a:t>
            </a:r>
            <a:r>
              <a:rPr lang="en-US" dirty="0"/>
              <a:t>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consejería</a:t>
            </a:r>
            <a:r>
              <a:rPr lang="en-US" dirty="0"/>
              <a:t> gratis y de gran valor para </a:t>
            </a:r>
            <a:r>
              <a:rPr lang="en-US" dirty="0" err="1"/>
              <a:t>ayudarle</a:t>
            </a:r>
            <a:r>
              <a:rPr lang="en-US" dirty="0"/>
              <a:t> a </a:t>
            </a:r>
            <a:r>
              <a:rPr lang="en-US" dirty="0" err="1"/>
              <a:t>navegar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tiempos</a:t>
            </a:r>
            <a:r>
              <a:rPr lang="en-US" dirty="0"/>
              <a:t> de </a:t>
            </a:r>
            <a:r>
              <a:rPr lang="en-US" dirty="0" err="1"/>
              <a:t>incertidumbre</a:t>
            </a:r>
            <a:r>
              <a:rPr lang="en-US" dirty="0"/>
              <a:t> </a:t>
            </a:r>
            <a:r>
              <a:rPr lang="en-US" dirty="0" err="1"/>
              <a:t>económica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SCORE y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agencias</a:t>
            </a:r>
            <a:r>
              <a:rPr lang="en-US" dirty="0"/>
              <a:t> de </a:t>
            </a:r>
            <a:r>
              <a:rPr lang="en-US" dirty="0" err="1"/>
              <a:t>recursos</a:t>
            </a:r>
            <a:r>
              <a:rPr lang="en-US" dirty="0"/>
              <a:t> del SBA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aquí</a:t>
            </a:r>
            <a:r>
              <a:rPr lang="en-US" dirty="0"/>
              <a:t> para </a:t>
            </a:r>
            <a:r>
              <a:rPr lang="en-US" dirty="0" err="1"/>
              <a:t>ayudarle</a:t>
            </a:r>
            <a:r>
              <a:rPr lang="en-US" dirty="0"/>
              <a:t> 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96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ED534-64F3-405E-BE8A-E3CA6DC70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Protección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 (PPP) – </a:t>
            </a:r>
            <a:r>
              <a:rPr lang="en-US" dirty="0" err="1"/>
              <a:t>Qué</a:t>
            </a:r>
            <a:r>
              <a:rPr lang="en-US" dirty="0"/>
              <a:t> 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A4FDB-8587-4F39-9EEE-C0E10FAB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El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Protección</a:t>
            </a:r>
            <a:r>
              <a:rPr lang="en-US" dirty="0"/>
              <a:t> de </a:t>
            </a:r>
            <a:r>
              <a:rPr lang="en-US" dirty="0" err="1"/>
              <a:t>Nómina</a:t>
            </a:r>
            <a:r>
              <a:rPr lang="en-US" dirty="0"/>
              <a:t> (PPP) es un </a:t>
            </a:r>
            <a:r>
              <a:rPr lang="en-US" dirty="0" err="1"/>
              <a:t>préstamo</a:t>
            </a:r>
            <a:r>
              <a:rPr lang="en-US" dirty="0"/>
              <a:t> </a:t>
            </a:r>
            <a:r>
              <a:rPr lang="en-US" dirty="0" err="1"/>
              <a:t>designado</a:t>
            </a:r>
            <a:r>
              <a:rPr lang="en-US" dirty="0"/>
              <a:t> a </a:t>
            </a:r>
            <a:r>
              <a:rPr lang="en-US" dirty="0" err="1"/>
              <a:t>proveerle</a:t>
            </a:r>
            <a:r>
              <a:rPr lang="en-US" dirty="0"/>
              <a:t> un </a:t>
            </a:r>
            <a:r>
              <a:rPr lang="en-US" dirty="0" err="1"/>
              <a:t>incentivo</a:t>
            </a:r>
            <a:r>
              <a:rPr lang="en-US" dirty="0"/>
              <a:t> </a:t>
            </a:r>
            <a:r>
              <a:rPr lang="en-US" dirty="0" err="1"/>
              <a:t>directo</a:t>
            </a:r>
            <a:r>
              <a:rPr lang="en-US" dirty="0"/>
              <a:t> para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 a que </a:t>
            </a:r>
            <a:r>
              <a:rPr lang="en-US" dirty="0" err="1"/>
              <a:t>retengan</a:t>
            </a:r>
            <a:r>
              <a:rPr lang="en-US" dirty="0"/>
              <a:t> sus </a:t>
            </a:r>
            <a:r>
              <a:rPr lang="en-US" dirty="0" err="1"/>
              <a:t>trabajadores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nómina</a:t>
            </a:r>
            <a:endParaRPr lang="en-US" dirty="0"/>
          </a:p>
          <a:p>
            <a:r>
              <a:rPr lang="en-US" dirty="0"/>
              <a:t>El PPP </a:t>
            </a:r>
            <a:r>
              <a:rPr lang="en-US" dirty="0" err="1"/>
              <a:t>autoriza</a:t>
            </a:r>
            <a:r>
              <a:rPr lang="en-US" dirty="0"/>
              <a:t> hasta $349 </a:t>
            </a:r>
            <a:r>
              <a:rPr lang="en-US" dirty="0" err="1"/>
              <a:t>billones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préstamos</a:t>
            </a:r>
            <a:r>
              <a:rPr lang="en-US" dirty="0"/>
              <a:t> </a:t>
            </a:r>
            <a:r>
              <a:rPr lang="en-US" dirty="0" err="1"/>
              <a:t>perdonables</a:t>
            </a:r>
            <a:r>
              <a:rPr lang="en-US" dirty="0"/>
              <a:t> para los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 </a:t>
            </a:r>
            <a:r>
              <a:rPr lang="en-US" dirty="0" err="1"/>
              <a:t>paguen</a:t>
            </a:r>
            <a:r>
              <a:rPr lang="en-US" dirty="0"/>
              <a:t> a sus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la crisis del COVID-19.  </a:t>
            </a:r>
            <a:r>
              <a:rPr lang="en-US" b="1" i="1" dirty="0" err="1"/>
              <a:t>Todos</a:t>
            </a:r>
            <a:r>
              <a:rPr lang="en-US" b="1" i="1" dirty="0"/>
              <a:t> los </a:t>
            </a:r>
            <a:r>
              <a:rPr lang="en-US" b="1" i="1" dirty="0" err="1"/>
              <a:t>términos</a:t>
            </a:r>
            <a:r>
              <a:rPr lang="en-US" b="1" i="1" dirty="0"/>
              <a:t> de los </a:t>
            </a:r>
            <a:r>
              <a:rPr lang="en-US" b="1" i="1" dirty="0" err="1"/>
              <a:t>préstamos</a:t>
            </a:r>
            <a:r>
              <a:rPr lang="en-US" b="1" i="1" dirty="0"/>
              <a:t> </a:t>
            </a:r>
            <a:r>
              <a:rPr lang="en-US" b="1" i="1" dirty="0" err="1"/>
              <a:t>serán</a:t>
            </a:r>
            <a:r>
              <a:rPr lang="en-US" b="1" i="1" dirty="0"/>
              <a:t> </a:t>
            </a:r>
            <a:r>
              <a:rPr lang="en-US" b="1" i="1" dirty="0" err="1"/>
              <a:t>iguales</a:t>
            </a:r>
            <a:r>
              <a:rPr lang="en-US" b="1" i="1" dirty="0"/>
              <a:t> para </a:t>
            </a:r>
            <a:r>
              <a:rPr lang="en-US" b="1" i="1" dirty="0" err="1"/>
              <a:t>cada</a:t>
            </a:r>
            <a:r>
              <a:rPr lang="en-US" b="1" i="1" dirty="0"/>
              <a:t> </a:t>
            </a:r>
            <a:r>
              <a:rPr lang="en-US" b="1" i="1" dirty="0" err="1"/>
              <a:t>uno</a:t>
            </a:r>
            <a:r>
              <a:rPr lang="en-US" b="1" i="1" dirty="0"/>
              <a:t>.</a:t>
            </a:r>
          </a:p>
          <a:p>
            <a:r>
              <a:rPr lang="en-US" dirty="0"/>
              <a:t>La SBA </a:t>
            </a:r>
            <a:r>
              <a:rPr lang="en-US" dirty="0" err="1"/>
              <a:t>hará</a:t>
            </a:r>
            <a:r>
              <a:rPr lang="en-US" dirty="0"/>
              <a:t> que los </a:t>
            </a:r>
            <a:r>
              <a:rPr lang="en-US" dirty="0" err="1"/>
              <a:t>préstamos</a:t>
            </a:r>
            <a:r>
              <a:rPr lang="en-US" dirty="0"/>
              <a:t> se </a:t>
            </a:r>
            <a:r>
              <a:rPr lang="en-US" dirty="0" err="1"/>
              <a:t>perdonen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empleados</a:t>
            </a:r>
            <a:r>
              <a:rPr lang="en-US" dirty="0"/>
              <a:t> se </a:t>
            </a:r>
            <a:r>
              <a:rPr lang="en-US" dirty="0" err="1"/>
              <a:t>mantienen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nómina</a:t>
            </a:r>
            <a:r>
              <a:rPr lang="en-US" dirty="0"/>
              <a:t> por </a:t>
            </a:r>
            <a:r>
              <a:rPr lang="en-US" dirty="0" err="1"/>
              <a:t>ocho</a:t>
            </a:r>
            <a:r>
              <a:rPr lang="en-US" dirty="0"/>
              <a:t> </a:t>
            </a:r>
            <a:r>
              <a:rPr lang="en-US" dirty="0" err="1"/>
              <a:t>semanas</a:t>
            </a:r>
            <a:r>
              <a:rPr lang="en-US" dirty="0"/>
              <a:t> (8) y el </a:t>
            </a:r>
            <a:r>
              <a:rPr lang="en-US" dirty="0" err="1"/>
              <a:t>dinero</a:t>
            </a:r>
            <a:r>
              <a:rPr lang="en-US" dirty="0"/>
              <a:t> es </a:t>
            </a:r>
            <a:r>
              <a:rPr lang="en-US" dirty="0" err="1"/>
              <a:t>usado</a:t>
            </a:r>
            <a:r>
              <a:rPr lang="en-US" dirty="0"/>
              <a:t> para </a:t>
            </a:r>
            <a:r>
              <a:rPr lang="en-US" dirty="0" err="1"/>
              <a:t>pagar</a:t>
            </a:r>
            <a:r>
              <a:rPr lang="en-US" dirty="0"/>
              <a:t> </a:t>
            </a:r>
            <a:r>
              <a:rPr lang="en-US" dirty="0" err="1"/>
              <a:t>nómina</a:t>
            </a:r>
            <a:r>
              <a:rPr lang="en-US" dirty="0"/>
              <a:t>, </a:t>
            </a:r>
            <a:r>
              <a:rPr lang="en-US" dirty="0" err="1"/>
              <a:t>renta</a:t>
            </a:r>
            <a:r>
              <a:rPr lang="en-US" dirty="0"/>
              <a:t>, </a:t>
            </a:r>
            <a:r>
              <a:rPr lang="en-US" dirty="0" err="1"/>
              <a:t>hipoteca</a:t>
            </a:r>
            <a:r>
              <a:rPr lang="en-US" dirty="0"/>
              <a:t>, </a:t>
            </a:r>
            <a:r>
              <a:rPr lang="en-US" dirty="0" err="1"/>
              <a:t>intereses</a:t>
            </a:r>
            <a:r>
              <a:rPr lang="en-US" dirty="0"/>
              <a:t> o </a:t>
            </a:r>
            <a:r>
              <a:rPr lang="en-US" dirty="0" err="1"/>
              <a:t>servicio</a:t>
            </a:r>
            <a:endParaRPr lang="en-US" dirty="0"/>
          </a:p>
          <a:p>
            <a:r>
              <a:rPr lang="en-US" dirty="0"/>
              <a:t>Los </a:t>
            </a:r>
            <a:r>
              <a:rPr lang="en-US" dirty="0" err="1"/>
              <a:t>Prestamistas</a:t>
            </a:r>
            <a:r>
              <a:rPr lang="en-US" dirty="0"/>
              <a:t> </a:t>
            </a:r>
            <a:r>
              <a:rPr lang="en-US" dirty="0" err="1"/>
              <a:t>quizás</a:t>
            </a:r>
            <a:r>
              <a:rPr lang="en-US" dirty="0"/>
              <a:t> </a:t>
            </a:r>
            <a:r>
              <a:rPr lang="en-US" dirty="0" err="1"/>
              <a:t>empiecen</a:t>
            </a:r>
            <a:r>
              <a:rPr lang="en-US" dirty="0"/>
              <a:t> a </a:t>
            </a:r>
            <a:r>
              <a:rPr lang="en-US" dirty="0" err="1"/>
              <a:t>procesar</a:t>
            </a:r>
            <a:r>
              <a:rPr lang="en-US" dirty="0"/>
              <a:t> las </a:t>
            </a:r>
            <a:r>
              <a:rPr lang="en-US" dirty="0" err="1"/>
              <a:t>aplicaciones</a:t>
            </a:r>
            <a:r>
              <a:rPr lang="en-US" dirty="0"/>
              <a:t> el 3 de Abril 2020. El PPP </a:t>
            </a:r>
            <a:r>
              <a:rPr lang="en-US" dirty="0" err="1"/>
              <a:t>estará</a:t>
            </a:r>
            <a:r>
              <a:rPr lang="en-US" dirty="0"/>
              <a:t> disponible hasta el 30 de Junio de 2020.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791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3FD2-7F5E-4FE2-B75A-0031FC44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PPP – 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21563-9E5C-4102-B06A-C2EFEC85D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Los </a:t>
            </a:r>
            <a:r>
              <a:rPr lang="en-US" dirty="0" err="1"/>
              <a:t>negocios</a:t>
            </a:r>
            <a:r>
              <a:rPr lang="en-US" dirty="0"/>
              <a:t> y </a:t>
            </a:r>
            <a:r>
              <a:rPr lang="en-US" dirty="0" err="1"/>
              <a:t>entidades</a:t>
            </a:r>
            <a:r>
              <a:rPr lang="en-US" dirty="0"/>
              <a:t> que </a:t>
            </a:r>
            <a:r>
              <a:rPr lang="en-US" dirty="0" err="1"/>
              <a:t>estaban</a:t>
            </a:r>
            <a:r>
              <a:rPr lang="en-US" dirty="0"/>
              <a:t> operando para el 15 de </a:t>
            </a:r>
            <a:r>
              <a:rPr lang="en-US" dirty="0" err="1"/>
              <a:t>Febrero</a:t>
            </a:r>
            <a:r>
              <a:rPr lang="en-US" dirty="0"/>
              <a:t> del 2020.</a:t>
            </a:r>
          </a:p>
          <a:p>
            <a:r>
              <a:rPr lang="en-US" dirty="0" err="1"/>
              <a:t>Usted</a:t>
            </a:r>
            <a:r>
              <a:rPr lang="en-US" dirty="0"/>
              <a:t> es </a:t>
            </a:r>
            <a:r>
              <a:rPr lang="en-US" dirty="0" err="1"/>
              <a:t>elegible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usted</a:t>
            </a:r>
            <a:r>
              <a:rPr lang="en-US" dirty="0"/>
              <a:t> es:</a:t>
            </a:r>
          </a:p>
          <a:p>
            <a:pPr lvl="2"/>
            <a:r>
              <a:rPr lang="en-US" dirty="0"/>
              <a:t>Un </a:t>
            </a:r>
            <a:r>
              <a:rPr lang="en-US" dirty="0" err="1"/>
              <a:t>pequeño</a:t>
            </a:r>
            <a:r>
              <a:rPr lang="en-US" dirty="0"/>
              <a:t> </a:t>
            </a:r>
            <a:r>
              <a:rPr lang="en-US" dirty="0" err="1"/>
              <a:t>negocio</a:t>
            </a:r>
            <a:r>
              <a:rPr lang="en-US" dirty="0"/>
              <a:t> con </a:t>
            </a:r>
            <a:r>
              <a:rPr lang="en-US" dirty="0" err="1"/>
              <a:t>menos</a:t>
            </a:r>
            <a:r>
              <a:rPr lang="en-US" dirty="0"/>
              <a:t> de 500 </a:t>
            </a:r>
            <a:r>
              <a:rPr lang="en-US" dirty="0" err="1"/>
              <a:t>empleados</a:t>
            </a:r>
            <a:endParaRPr lang="en-US" dirty="0"/>
          </a:p>
          <a:p>
            <a:pPr lvl="2"/>
            <a:r>
              <a:rPr lang="en-US" dirty="0"/>
              <a:t>Un </a:t>
            </a:r>
            <a:r>
              <a:rPr lang="en-US" dirty="0" err="1"/>
              <a:t>pequeño</a:t>
            </a:r>
            <a:r>
              <a:rPr lang="en-US" dirty="0"/>
              <a:t> </a:t>
            </a:r>
            <a:r>
              <a:rPr lang="en-US" dirty="0" err="1"/>
              <a:t>negocio</a:t>
            </a:r>
            <a:r>
              <a:rPr lang="en-US" dirty="0"/>
              <a:t> que </a:t>
            </a:r>
            <a:r>
              <a:rPr lang="en-US" dirty="0" err="1"/>
              <a:t>alcance</a:t>
            </a:r>
            <a:r>
              <a:rPr lang="en-US" dirty="0"/>
              <a:t> los </a:t>
            </a:r>
            <a:r>
              <a:rPr lang="en-US" dirty="0" err="1"/>
              <a:t>estandares</a:t>
            </a:r>
            <a:r>
              <a:rPr lang="en-US" dirty="0"/>
              <a:t> de </a:t>
            </a:r>
            <a:r>
              <a:rPr lang="en-US" dirty="0" err="1"/>
              <a:t>tamaño</a:t>
            </a:r>
            <a:r>
              <a:rPr lang="en-US" dirty="0"/>
              <a:t> </a:t>
            </a:r>
            <a:r>
              <a:rPr lang="en-US" dirty="0" err="1"/>
              <a:t>estipulados</a:t>
            </a:r>
            <a:r>
              <a:rPr lang="en-US" dirty="0"/>
              <a:t> por la SBA </a:t>
            </a:r>
          </a:p>
          <a:p>
            <a:pPr lvl="2"/>
            <a:r>
              <a:rPr lang="en-US" dirty="0"/>
              <a:t>Una </a:t>
            </a:r>
            <a:r>
              <a:rPr lang="en-US" dirty="0" err="1"/>
              <a:t>intitución</a:t>
            </a:r>
            <a:r>
              <a:rPr lang="en-US" dirty="0"/>
              <a:t> sin fines de </a:t>
            </a:r>
            <a:r>
              <a:rPr lang="en-US" dirty="0" err="1"/>
              <a:t>lucro</a:t>
            </a:r>
            <a:r>
              <a:rPr lang="en-US" dirty="0"/>
              <a:t> 501 © (3) con </a:t>
            </a:r>
            <a:r>
              <a:rPr lang="en-US" dirty="0" err="1"/>
              <a:t>menos</a:t>
            </a:r>
            <a:r>
              <a:rPr lang="en-US" dirty="0"/>
              <a:t> de 500 </a:t>
            </a:r>
            <a:r>
              <a:rPr lang="en-US" dirty="0" err="1"/>
              <a:t>empleados</a:t>
            </a:r>
            <a:endParaRPr lang="en-US" dirty="0"/>
          </a:p>
          <a:p>
            <a:pPr lvl="2"/>
            <a:r>
              <a:rPr lang="en-US" dirty="0"/>
              <a:t>Un </a:t>
            </a:r>
            <a:r>
              <a:rPr lang="en-US" dirty="0" err="1"/>
              <a:t>individuo</a:t>
            </a:r>
            <a:r>
              <a:rPr lang="en-US" dirty="0"/>
              <a:t> que </a:t>
            </a:r>
            <a:r>
              <a:rPr lang="en-US" dirty="0" err="1"/>
              <a:t>trabaja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propietario</a:t>
            </a:r>
            <a:r>
              <a:rPr lang="en-US" dirty="0"/>
              <a:t> </a:t>
            </a:r>
            <a:r>
              <a:rPr lang="en-US" dirty="0" err="1"/>
              <a:t>independiente</a:t>
            </a:r>
            <a:r>
              <a:rPr lang="en-US" dirty="0"/>
              <a:t>/</a:t>
            </a:r>
            <a:r>
              <a:rPr lang="en-US" dirty="0" err="1"/>
              <a:t>único</a:t>
            </a:r>
            <a:endParaRPr lang="en-US" dirty="0"/>
          </a:p>
          <a:p>
            <a:pPr lvl="2"/>
            <a:r>
              <a:rPr lang="en-US" dirty="0"/>
              <a:t>Un </a:t>
            </a:r>
            <a:r>
              <a:rPr lang="en-US" dirty="0" err="1"/>
              <a:t>individuo</a:t>
            </a:r>
            <a:r>
              <a:rPr lang="en-US" dirty="0"/>
              <a:t> que </a:t>
            </a:r>
            <a:r>
              <a:rPr lang="en-US" dirty="0" err="1"/>
              <a:t>trabaja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contratista</a:t>
            </a:r>
            <a:r>
              <a:rPr lang="en-US" dirty="0"/>
              <a:t> </a:t>
            </a:r>
            <a:r>
              <a:rPr lang="en-US" dirty="0" err="1"/>
              <a:t>independiente</a:t>
            </a:r>
            <a:endParaRPr lang="en-US" dirty="0"/>
          </a:p>
          <a:p>
            <a:pPr lvl="2"/>
            <a:r>
              <a:rPr lang="en-US" dirty="0"/>
              <a:t>Un </a:t>
            </a:r>
            <a:r>
              <a:rPr lang="en-US" dirty="0" err="1"/>
              <a:t>individuo</a:t>
            </a:r>
            <a:r>
              <a:rPr lang="en-US" dirty="0"/>
              <a:t> </a:t>
            </a:r>
            <a:r>
              <a:rPr lang="en-US" dirty="0" err="1"/>
              <a:t>trabajando</a:t>
            </a:r>
            <a:r>
              <a:rPr lang="en-US" dirty="0"/>
              <a:t> para el </a:t>
            </a:r>
            <a:r>
              <a:rPr lang="en-US" dirty="0" err="1"/>
              <a:t>mismo</a:t>
            </a:r>
            <a:r>
              <a:rPr lang="en-US" dirty="0"/>
              <a:t> que </a:t>
            </a:r>
            <a:r>
              <a:rPr lang="en-US" dirty="0" err="1"/>
              <a:t>regularmente</a:t>
            </a:r>
            <a:r>
              <a:rPr lang="en-US" dirty="0"/>
              <a:t> </a:t>
            </a:r>
            <a:r>
              <a:rPr lang="en-US" dirty="0" err="1"/>
              <a:t>maneja</a:t>
            </a:r>
            <a:r>
              <a:rPr lang="en-US" dirty="0"/>
              <a:t>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intercambio</a:t>
            </a:r>
            <a:r>
              <a:rPr lang="en-US" dirty="0"/>
              <a:t> </a:t>
            </a:r>
            <a:r>
              <a:rPr lang="en-US" dirty="0" err="1"/>
              <a:t>comercial</a:t>
            </a:r>
            <a:r>
              <a:rPr lang="en-US" dirty="0"/>
              <a:t> o </a:t>
            </a:r>
            <a:r>
              <a:rPr lang="en-US" dirty="0" err="1"/>
              <a:t>negocio</a:t>
            </a:r>
            <a:endParaRPr lang="en-US" dirty="0"/>
          </a:p>
          <a:p>
            <a:pPr lvl="2"/>
            <a:r>
              <a:rPr lang="en-US" dirty="0"/>
              <a:t>Un </a:t>
            </a:r>
            <a:r>
              <a:rPr lang="en-US" dirty="0" err="1"/>
              <a:t>negocio</a:t>
            </a:r>
            <a:r>
              <a:rPr lang="en-US" dirty="0"/>
              <a:t> </a:t>
            </a:r>
            <a:r>
              <a:rPr lang="en-US" dirty="0" err="1"/>
              <a:t>relacionado</a:t>
            </a:r>
            <a:r>
              <a:rPr lang="en-US" dirty="0"/>
              <a:t> con </a:t>
            </a:r>
            <a:r>
              <a:rPr lang="en-US" dirty="0" err="1"/>
              <a:t>alguna</a:t>
            </a:r>
            <a:r>
              <a:rPr lang="en-US" dirty="0"/>
              <a:t> </a:t>
            </a:r>
            <a:r>
              <a:rPr lang="en-US" dirty="0" err="1"/>
              <a:t>Tribu</a:t>
            </a:r>
            <a:r>
              <a:rPr lang="en-US" dirty="0"/>
              <a:t> que </a:t>
            </a:r>
            <a:r>
              <a:rPr lang="en-US" dirty="0" err="1"/>
              <a:t>cumpla</a:t>
            </a:r>
            <a:r>
              <a:rPr lang="en-US" dirty="0"/>
              <a:t> los </a:t>
            </a:r>
            <a:r>
              <a:rPr lang="en-US" dirty="0" err="1"/>
              <a:t>estandares</a:t>
            </a:r>
            <a:r>
              <a:rPr lang="en-US" dirty="0"/>
              <a:t> de </a:t>
            </a:r>
            <a:r>
              <a:rPr lang="en-US" dirty="0" err="1"/>
              <a:t>tamaño</a:t>
            </a:r>
            <a:r>
              <a:rPr lang="en-US" dirty="0"/>
              <a:t> que </a:t>
            </a:r>
            <a:r>
              <a:rPr lang="en-US" dirty="0" err="1"/>
              <a:t>exige</a:t>
            </a:r>
            <a:r>
              <a:rPr lang="en-US" dirty="0"/>
              <a:t> la SBA </a:t>
            </a:r>
          </a:p>
          <a:p>
            <a:pPr lvl="2"/>
            <a:r>
              <a:rPr lang="en-US" dirty="0"/>
              <a:t>Una </a:t>
            </a:r>
            <a:r>
              <a:rPr lang="en-US" dirty="0" err="1"/>
              <a:t>organización</a:t>
            </a:r>
            <a:r>
              <a:rPr lang="en-US" dirty="0"/>
              <a:t> de </a:t>
            </a:r>
            <a:r>
              <a:rPr lang="en-US" dirty="0" err="1"/>
              <a:t>Veteranos</a:t>
            </a:r>
            <a:r>
              <a:rPr lang="en-US" dirty="0"/>
              <a:t> sin fines de </a:t>
            </a:r>
            <a:r>
              <a:rPr lang="en-US" dirty="0" err="1"/>
              <a:t>lucro</a:t>
            </a:r>
            <a:r>
              <a:rPr lang="en-US" dirty="0"/>
              <a:t> 501 © (19) que </a:t>
            </a:r>
            <a:r>
              <a:rPr lang="en-US" dirty="0" err="1"/>
              <a:t>cumpla</a:t>
            </a:r>
            <a:r>
              <a:rPr lang="en-US" dirty="0"/>
              <a:t> los </a:t>
            </a:r>
            <a:r>
              <a:rPr lang="en-US" dirty="0" err="1"/>
              <a:t>estandares</a:t>
            </a:r>
            <a:r>
              <a:rPr lang="en-US" dirty="0"/>
              <a:t> de </a:t>
            </a:r>
            <a:r>
              <a:rPr lang="en-US" dirty="0" err="1"/>
              <a:t>tamaño</a:t>
            </a:r>
            <a:r>
              <a:rPr lang="en-US" dirty="0"/>
              <a:t> de la SBA </a:t>
            </a:r>
          </a:p>
        </p:txBody>
      </p:sp>
    </p:spTree>
    <p:extLst>
      <p:ext uri="{BB962C8B-B14F-4D97-AF65-F5344CB8AC3E}">
        <p14:creationId xmlns:p14="http://schemas.microsoft.com/office/powerpoint/2010/main" val="300762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9A57-DD1B-42C7-BBA0-B7338C7C0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A76AD-0D7E-4BCA-BAD5-E032C0779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Reglas</a:t>
            </a:r>
            <a:r>
              <a:rPr lang="en-US" dirty="0"/>
              <a:t> </a:t>
            </a:r>
            <a:r>
              <a:rPr lang="en-US" dirty="0" err="1"/>
              <a:t>Especiales</a:t>
            </a:r>
            <a:r>
              <a:rPr lang="en-US" dirty="0"/>
              <a:t> para </a:t>
            </a:r>
            <a:r>
              <a:rPr lang="en-US" dirty="0" err="1"/>
              <a:t>negocios</a:t>
            </a:r>
            <a:r>
              <a:rPr lang="en-US" dirty="0"/>
              <a:t> </a:t>
            </a:r>
            <a:r>
              <a:rPr lang="en-US" dirty="0" err="1"/>
              <a:t>afiliados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Si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sector de la </a:t>
            </a:r>
            <a:r>
              <a:rPr lang="en-US" dirty="0" err="1"/>
              <a:t>industria</a:t>
            </a:r>
            <a:r>
              <a:rPr lang="en-US" dirty="0"/>
              <a:t> de </a:t>
            </a:r>
            <a:r>
              <a:rPr lang="en-US" dirty="0" err="1"/>
              <a:t>hotelería</a:t>
            </a:r>
            <a:r>
              <a:rPr lang="en-US" dirty="0"/>
              <a:t> o </a:t>
            </a:r>
            <a:r>
              <a:rPr lang="en-US" dirty="0" err="1"/>
              <a:t>servicios</a:t>
            </a:r>
            <a:r>
              <a:rPr lang="en-US" dirty="0"/>
              <a:t> de comida (NAICS 72), la </a:t>
            </a:r>
            <a:r>
              <a:rPr lang="en-US" dirty="0" err="1"/>
              <a:t>regla</a:t>
            </a:r>
            <a:r>
              <a:rPr lang="en-US" dirty="0"/>
              <a:t> de 500-empleados es </a:t>
            </a:r>
            <a:r>
              <a:rPr lang="en-US" dirty="0" err="1"/>
              <a:t>aplicada</a:t>
            </a:r>
            <a:r>
              <a:rPr lang="en-US" dirty="0"/>
              <a:t> </a:t>
            </a:r>
            <a:r>
              <a:rPr lang="en-US" dirty="0" err="1"/>
              <a:t>basada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localidad</a:t>
            </a:r>
            <a:r>
              <a:rPr lang="en-US" dirty="0"/>
              <a:t> </a:t>
            </a:r>
            <a:r>
              <a:rPr lang="en-US" dirty="0" err="1"/>
              <a:t>física</a:t>
            </a:r>
            <a:endParaRPr lang="en-US" dirty="0"/>
          </a:p>
          <a:p>
            <a:pPr lvl="2"/>
            <a:r>
              <a:rPr lang="en-US" dirty="0"/>
              <a:t>Si </a:t>
            </a:r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operando </a:t>
            </a:r>
            <a:r>
              <a:rPr lang="en-US" dirty="0" err="1"/>
              <a:t>como</a:t>
            </a:r>
            <a:r>
              <a:rPr lang="en-US" dirty="0"/>
              <a:t> una </a:t>
            </a:r>
            <a:r>
              <a:rPr lang="en-US" dirty="0" err="1"/>
              <a:t>franquicia</a:t>
            </a:r>
            <a:r>
              <a:rPr lang="en-US" dirty="0"/>
              <a:t> o </a:t>
            </a:r>
            <a:r>
              <a:rPr lang="en-US" dirty="0" err="1"/>
              <a:t>recibe</a:t>
            </a:r>
            <a:r>
              <a:rPr lang="en-US" dirty="0"/>
              <a:t> </a:t>
            </a:r>
            <a:r>
              <a:rPr lang="en-US" dirty="0" err="1"/>
              <a:t>asistencia</a:t>
            </a:r>
            <a:r>
              <a:rPr lang="en-US" dirty="0"/>
              <a:t> </a:t>
            </a:r>
            <a:r>
              <a:rPr lang="en-US" dirty="0" err="1"/>
              <a:t>financiera</a:t>
            </a:r>
            <a:r>
              <a:rPr lang="en-US" dirty="0"/>
              <a:t> de </a:t>
            </a:r>
            <a:r>
              <a:rPr lang="en-US" dirty="0" err="1"/>
              <a:t>parte</a:t>
            </a:r>
            <a:r>
              <a:rPr lang="en-US" dirty="0"/>
              <a:t> de una </a:t>
            </a:r>
            <a:r>
              <a:rPr lang="en-US" dirty="0" err="1"/>
              <a:t>pequeña</a:t>
            </a:r>
            <a:r>
              <a:rPr lang="en-US" dirty="0"/>
              <a:t> </a:t>
            </a:r>
            <a:r>
              <a:rPr lang="en-US" dirty="0" err="1"/>
              <a:t>compañía</a:t>
            </a:r>
            <a:r>
              <a:rPr lang="en-US" dirty="0"/>
              <a:t> de </a:t>
            </a:r>
            <a:r>
              <a:rPr lang="en-US" dirty="0" err="1"/>
              <a:t>inversionistas</a:t>
            </a:r>
            <a:r>
              <a:rPr lang="en-US" dirty="0"/>
              <a:t> </a:t>
            </a:r>
            <a:r>
              <a:rPr lang="en-US" dirty="0" err="1"/>
              <a:t>aprobada</a:t>
            </a:r>
            <a:r>
              <a:rPr lang="en-US" dirty="0"/>
              <a:t>, la </a:t>
            </a:r>
            <a:r>
              <a:rPr lang="en-US" dirty="0" err="1"/>
              <a:t>regla</a:t>
            </a:r>
            <a:r>
              <a:rPr lang="en-US" dirty="0"/>
              <a:t> de </a:t>
            </a:r>
            <a:r>
              <a:rPr lang="en-US" dirty="0" err="1"/>
              <a:t>afiliación</a:t>
            </a:r>
            <a:r>
              <a:rPr lang="en-US" dirty="0"/>
              <a:t> </a:t>
            </a:r>
            <a:r>
              <a:rPr lang="en-US" dirty="0" err="1"/>
              <a:t>común</a:t>
            </a:r>
            <a:r>
              <a:rPr lang="en-US" dirty="0"/>
              <a:t> no </a:t>
            </a:r>
            <a:r>
              <a:rPr lang="en-US" dirty="0" err="1"/>
              <a:t>aplica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RECUERDE: </a:t>
            </a:r>
            <a:r>
              <a:rPr lang="en-US" dirty="0"/>
              <a:t>El </a:t>
            </a:r>
            <a:r>
              <a:rPr lang="en-US" dirty="0" err="1"/>
              <a:t>límite</a:t>
            </a:r>
            <a:r>
              <a:rPr lang="en-US" dirty="0"/>
              <a:t> de 500-empleados </a:t>
            </a:r>
            <a:r>
              <a:rPr lang="en-US" dirty="0" err="1"/>
              <a:t>incluye</a:t>
            </a:r>
            <a:r>
              <a:rPr lang="en-US" dirty="0"/>
              <a:t> a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empleados</a:t>
            </a:r>
            <a:r>
              <a:rPr lang="en-US" dirty="0"/>
              <a:t>: a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completo</a:t>
            </a:r>
            <a:r>
              <a:rPr lang="en-US" dirty="0"/>
              <a:t>,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parcial</a:t>
            </a:r>
            <a:r>
              <a:rPr lang="en-US" dirty="0"/>
              <a:t> o bajo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estatus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9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FB56-9061-460A-A2FB-AB1486117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PPP – </a:t>
            </a:r>
            <a:r>
              <a:rPr lang="en-US" dirty="0" err="1"/>
              <a:t>Cuándo</a:t>
            </a:r>
            <a:r>
              <a:rPr lang="en-US" dirty="0"/>
              <a:t> y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Dónde</a:t>
            </a:r>
            <a:r>
              <a:rPr lang="en-US" dirty="0"/>
              <a:t> </a:t>
            </a:r>
            <a:r>
              <a:rPr lang="en-US" dirty="0" err="1"/>
              <a:t>Debo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mi </a:t>
            </a:r>
            <a:r>
              <a:rPr lang="en-US" dirty="0" err="1"/>
              <a:t>Solicitud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F65E0-A815-415F-92E3-BC399F00B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3 de Abril, 2020  -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negocios</a:t>
            </a:r>
            <a:r>
              <a:rPr lang="en-US" dirty="0"/>
              <a:t> y </a:t>
            </a:r>
            <a:r>
              <a:rPr lang="en-US" dirty="0" err="1"/>
              <a:t>propietarios</a:t>
            </a:r>
            <a:r>
              <a:rPr lang="en-US" dirty="0"/>
              <a:t> </a:t>
            </a:r>
            <a:r>
              <a:rPr lang="en-US" dirty="0" err="1"/>
              <a:t>independientes</a:t>
            </a:r>
            <a:endParaRPr lang="en-US" dirty="0"/>
          </a:p>
          <a:p>
            <a:r>
              <a:rPr lang="en-US" dirty="0"/>
              <a:t>10 de Abril, 2020 – </a:t>
            </a:r>
            <a:r>
              <a:rPr lang="en-US" dirty="0" err="1"/>
              <a:t>contratistas</a:t>
            </a:r>
            <a:r>
              <a:rPr lang="en-US" dirty="0"/>
              <a:t> </a:t>
            </a:r>
            <a:r>
              <a:rPr lang="en-US" dirty="0" err="1"/>
              <a:t>independentes</a:t>
            </a:r>
            <a:r>
              <a:rPr lang="en-US" dirty="0"/>
              <a:t> e </a:t>
            </a:r>
            <a:r>
              <a:rPr lang="en-US" dirty="0" err="1"/>
              <a:t>individuos</a:t>
            </a:r>
            <a:r>
              <a:rPr lang="en-US" dirty="0"/>
              <a:t> que </a:t>
            </a:r>
            <a:r>
              <a:rPr lang="en-US" dirty="0" err="1"/>
              <a:t>trabajen</a:t>
            </a:r>
            <a:r>
              <a:rPr lang="en-US" dirty="0"/>
              <a:t> para </a:t>
            </a:r>
            <a:r>
              <a:rPr lang="en-US" dirty="0" err="1"/>
              <a:t>ellos</a:t>
            </a:r>
            <a:r>
              <a:rPr lang="en-US" dirty="0"/>
              <a:t> </a:t>
            </a:r>
            <a:r>
              <a:rPr lang="en-US" dirty="0" err="1"/>
              <a:t>mismos</a:t>
            </a:r>
            <a:endParaRPr lang="en-US" dirty="0"/>
          </a:p>
          <a:p>
            <a:r>
              <a:rPr lang="en-US" dirty="0"/>
              <a:t>La </a:t>
            </a:r>
            <a:r>
              <a:rPr lang="en-US" dirty="0" err="1"/>
              <a:t>solicitud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disponible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https://home.treasury.gov/cares</a:t>
            </a:r>
            <a:r>
              <a:rPr lang="en-US" dirty="0"/>
              <a:t> </a:t>
            </a:r>
          </a:p>
          <a:p>
            <a:r>
              <a:rPr lang="en-US" dirty="0" err="1"/>
              <a:t>Usted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aplicar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un </a:t>
            </a:r>
            <a:r>
              <a:rPr lang="en-US" dirty="0" err="1"/>
              <a:t>prestamista</a:t>
            </a:r>
            <a:r>
              <a:rPr lang="en-US" dirty="0"/>
              <a:t> </a:t>
            </a:r>
            <a:r>
              <a:rPr lang="en-US" dirty="0" err="1"/>
              <a:t>existente</a:t>
            </a:r>
            <a:r>
              <a:rPr lang="en-US" dirty="0"/>
              <a:t> de la SBA o a </a:t>
            </a:r>
            <a:r>
              <a:rPr lang="en-US" dirty="0" err="1"/>
              <a:t>través</a:t>
            </a:r>
            <a:r>
              <a:rPr lang="en-US" dirty="0"/>
              <a:t> de </a:t>
            </a:r>
            <a:r>
              <a:rPr lang="en-US" dirty="0" err="1"/>
              <a:t>cualquier</a:t>
            </a:r>
            <a:r>
              <a:rPr lang="en-US" dirty="0"/>
              <a:t> </a:t>
            </a:r>
            <a:r>
              <a:rPr lang="en-US" dirty="0" err="1"/>
              <a:t>institución</a:t>
            </a:r>
            <a:r>
              <a:rPr lang="en-US" dirty="0"/>
              <a:t> de </a:t>
            </a:r>
            <a:r>
              <a:rPr lang="en-US" dirty="0" err="1"/>
              <a:t>depósitos</a:t>
            </a:r>
            <a:r>
              <a:rPr lang="en-US" dirty="0"/>
              <a:t>, </a:t>
            </a:r>
            <a:r>
              <a:rPr lang="en-US" dirty="0" err="1"/>
              <a:t>caja</a:t>
            </a:r>
            <a:r>
              <a:rPr lang="en-US" dirty="0"/>
              <a:t> de </a:t>
            </a:r>
            <a:r>
              <a:rPr lang="en-US" dirty="0" err="1"/>
              <a:t>ahorro</a:t>
            </a:r>
            <a:r>
              <a:rPr lang="en-US" dirty="0"/>
              <a:t> o –credit union- </a:t>
            </a:r>
            <a:r>
              <a:rPr lang="en-US" dirty="0" err="1"/>
              <a:t>asegurada</a:t>
            </a:r>
            <a:r>
              <a:rPr lang="en-US" dirty="0"/>
              <a:t> </a:t>
            </a:r>
            <a:r>
              <a:rPr lang="en-US" dirty="0" err="1"/>
              <a:t>federalmente</a:t>
            </a:r>
            <a:r>
              <a:rPr lang="en-US" dirty="0"/>
              <a:t>, y/o </a:t>
            </a:r>
            <a:r>
              <a:rPr lang="en-US" dirty="0" err="1"/>
              <a:t>institución</a:t>
            </a:r>
            <a:r>
              <a:rPr lang="en-US" dirty="0"/>
              <a:t> de </a:t>
            </a:r>
            <a:r>
              <a:rPr lang="en-US" dirty="0" err="1"/>
              <a:t>sistema</a:t>
            </a:r>
            <a:r>
              <a:rPr lang="en-US" dirty="0"/>
              <a:t> de </a:t>
            </a:r>
            <a:r>
              <a:rPr lang="en-US" dirty="0" err="1"/>
              <a:t>crédito</a:t>
            </a:r>
            <a:r>
              <a:rPr lang="en-US" dirty="0"/>
              <a:t> para </a:t>
            </a:r>
            <a:r>
              <a:rPr lang="en-US" dirty="0" err="1"/>
              <a:t>granjas</a:t>
            </a:r>
            <a:r>
              <a:rPr lang="en-US" dirty="0"/>
              <a:t> que </a:t>
            </a:r>
            <a:r>
              <a:rPr lang="en-US" dirty="0" err="1"/>
              <a:t>esté</a:t>
            </a:r>
            <a:r>
              <a:rPr lang="en-US" dirty="0"/>
              <a:t> </a:t>
            </a:r>
            <a:r>
              <a:rPr lang="en-US" dirty="0" err="1"/>
              <a:t>participando</a:t>
            </a:r>
            <a:r>
              <a:rPr lang="en-US" dirty="0"/>
              <a:t>.</a:t>
            </a:r>
          </a:p>
          <a:p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prestamistas</a:t>
            </a:r>
            <a:r>
              <a:rPr lang="en-US" dirty="0"/>
              <a:t> </a:t>
            </a:r>
            <a:r>
              <a:rPr lang="en-US" dirty="0" err="1"/>
              <a:t>regulados</a:t>
            </a:r>
            <a:r>
              <a:rPr lang="en-US" dirty="0"/>
              <a:t> </a:t>
            </a:r>
            <a:r>
              <a:rPr lang="en-US" dirty="0" err="1"/>
              <a:t>estarán</a:t>
            </a:r>
            <a:r>
              <a:rPr lang="en-US" dirty="0"/>
              <a:t> </a:t>
            </a:r>
            <a:r>
              <a:rPr lang="en-US" dirty="0" err="1"/>
              <a:t>disponibles</a:t>
            </a:r>
            <a:r>
              <a:rPr lang="en-US" dirty="0"/>
              <a:t> para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préstamos</a:t>
            </a:r>
            <a:r>
              <a:rPr lang="en-US" dirty="0"/>
              <a:t> lo </a:t>
            </a:r>
            <a:r>
              <a:rPr lang="en-US" dirty="0" err="1"/>
              <a:t>más</a:t>
            </a:r>
            <a:r>
              <a:rPr lang="en-US" dirty="0"/>
              <a:t> pronto </a:t>
            </a:r>
            <a:r>
              <a:rPr lang="en-US" dirty="0" err="1"/>
              <a:t>posible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cuanto</a:t>
            </a:r>
            <a:r>
              <a:rPr lang="en-US" dirty="0"/>
              <a:t> </a:t>
            </a:r>
            <a:r>
              <a:rPr lang="en-US" dirty="0" err="1"/>
              <a:t>estén</a:t>
            </a:r>
            <a:r>
              <a:rPr lang="en-US" dirty="0"/>
              <a:t> </a:t>
            </a:r>
            <a:r>
              <a:rPr lang="en-US" dirty="0" err="1"/>
              <a:t>aprobados</a:t>
            </a:r>
            <a:r>
              <a:rPr lang="en-US" dirty="0"/>
              <a:t> e </a:t>
            </a:r>
            <a:r>
              <a:rPr lang="en-US" dirty="0" err="1"/>
              <a:t>inscritos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sistema</a:t>
            </a:r>
            <a:r>
              <a:rPr lang="en-US" dirty="0"/>
              <a:t> </a:t>
            </a:r>
          </a:p>
          <a:p>
            <a:r>
              <a:rPr lang="en-US" b="1" i="1" dirty="0">
                <a:solidFill>
                  <a:schemeClr val="accent1"/>
                </a:solidFill>
              </a:rPr>
              <a:t>CONTACTE A SU INSTITUCION BANCARIA PRIMERO </a:t>
            </a:r>
          </a:p>
        </p:txBody>
      </p:sp>
    </p:spTree>
    <p:extLst>
      <p:ext uri="{BB962C8B-B14F-4D97-AF65-F5344CB8AC3E}">
        <p14:creationId xmlns:p14="http://schemas.microsoft.com/office/powerpoint/2010/main" val="3791942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CORE-Minimal">
  <a:themeElements>
    <a:clrScheme name="SCORE">
      <a:dk1>
        <a:srgbClr val="000000"/>
      </a:dk1>
      <a:lt1>
        <a:srgbClr val="FFFFFF"/>
      </a:lt1>
      <a:dk2>
        <a:srgbClr val="006EB7"/>
      </a:dk2>
      <a:lt2>
        <a:srgbClr val="0F87C9"/>
      </a:lt2>
      <a:accent1>
        <a:srgbClr val="6A9F42"/>
      </a:accent1>
      <a:accent2>
        <a:srgbClr val="FFD200"/>
      </a:accent2>
      <a:accent3>
        <a:srgbClr val="265288"/>
      </a:accent3>
      <a:accent4>
        <a:srgbClr val="423616"/>
      </a:accent4>
      <a:accent5>
        <a:srgbClr val="464648"/>
      </a:accent5>
      <a:accent6>
        <a:srgbClr val="BCD2E6"/>
      </a:accent6>
      <a:hlink>
        <a:srgbClr val="1C3D65"/>
      </a:hlink>
      <a:folHlink>
        <a:srgbClr val="265288"/>
      </a:folHlink>
    </a:clrScheme>
    <a:fontScheme name="SCOR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ORE-Minimal" id="{CA0E9D28-7029-47EF-81A5-B509647B4CE0}" vid="{734A60B4-EC23-4D8B-A75B-05EA15E39485}"/>
    </a:ext>
  </a:extLst>
</a:theme>
</file>

<file path=ppt/theme/theme2.xml><?xml version="1.0" encoding="utf-8"?>
<a:theme xmlns:a="http://schemas.openxmlformats.org/drawingml/2006/main" name="Custom Design">
  <a:themeElements>
    <a:clrScheme name="SCORE">
      <a:dk1>
        <a:srgbClr val="000000"/>
      </a:dk1>
      <a:lt1>
        <a:srgbClr val="FFFFFF"/>
      </a:lt1>
      <a:dk2>
        <a:srgbClr val="423616"/>
      </a:dk2>
      <a:lt2>
        <a:srgbClr val="006EB7"/>
      </a:lt2>
      <a:accent1>
        <a:srgbClr val="6A9F42"/>
      </a:accent1>
      <a:accent2>
        <a:srgbClr val="FFD200"/>
      </a:accent2>
      <a:accent3>
        <a:srgbClr val="265288"/>
      </a:accent3>
      <a:accent4>
        <a:srgbClr val="423616"/>
      </a:accent4>
      <a:accent5>
        <a:srgbClr val="464648"/>
      </a:accent5>
      <a:accent6>
        <a:srgbClr val="BCD2E6"/>
      </a:accent6>
      <a:hlink>
        <a:srgbClr val="1C3D65"/>
      </a:hlink>
      <a:folHlink>
        <a:srgbClr val="265288"/>
      </a:folHlink>
    </a:clrScheme>
    <a:fontScheme name="SCORE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138C4BB-C403-4E04-9708-1B8F8A3EB8D7}" vid="{B22485AA-66BD-4C70-8085-9893588D528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</TotalTime>
  <Words>3076</Words>
  <Application>Microsoft Office PowerPoint</Application>
  <PresentationFormat>Widescreen</PresentationFormat>
  <Paragraphs>262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Gill Sans MT</vt:lpstr>
      <vt:lpstr>Source Sans Pro</vt:lpstr>
      <vt:lpstr>SCORE-Minimal</vt:lpstr>
      <vt:lpstr>Custom Design</vt:lpstr>
      <vt:lpstr>Planificando un Negocio Saludable</vt:lpstr>
      <vt:lpstr>Temas a tratar en esta presentación:</vt:lpstr>
      <vt:lpstr>Ley CARES </vt:lpstr>
      <vt:lpstr>Ley CARES – Programas del SBA </vt:lpstr>
      <vt:lpstr>Ley CARES – Qué programa funciona para mi?</vt:lpstr>
      <vt:lpstr>Programa de Protección de Nómina (PPP) – Qué es?</vt:lpstr>
      <vt:lpstr>PPP – Quién Puede Solicitar Fondos?</vt:lpstr>
      <vt:lpstr>PPP – Quién Puede Solicitar Fondos?</vt:lpstr>
      <vt:lpstr>PPP – Cuándo y en Dónde Debo Hacer mi Solicitud?</vt:lpstr>
      <vt:lpstr>PPP – Detalles del Préstamo</vt:lpstr>
      <vt:lpstr>PPP – En qué puedo utilizar el Préstamo?</vt:lpstr>
      <vt:lpstr>PPP – Cuánto puedo SOLICITAR?</vt:lpstr>
      <vt:lpstr>PPP – Cómo puedo yo calcular los COSTOS DE NOMINA MENSUALES?</vt:lpstr>
      <vt:lpstr>PPP – Qué costos son elegibles para la nómina?</vt:lpstr>
      <vt:lpstr>PPP – Qué costos NO son eligibles para la nómina?</vt:lpstr>
      <vt:lpstr>PPP – Ejemplo del Calculo del Monto del Préstamo </vt:lpstr>
      <vt:lpstr>PPP – Ejemplo de Calculo del Monto Préstamo </vt:lpstr>
      <vt:lpstr>PPP – Ejemplo Calculo del Monto del Préstamo </vt:lpstr>
      <vt:lpstr>PPP – Ejemplo Calculo del Monto del Préstamo </vt:lpstr>
      <vt:lpstr>PPP – Será éste préstamo PERDONABLE?</vt:lpstr>
      <vt:lpstr>PPP – Cómo se calcula el monto a perdonar?</vt:lpstr>
      <vt:lpstr>PPP – Cómo se calcula el monto a perdonar?</vt:lpstr>
      <vt:lpstr>PPP – Cómo obtengo el perdón en mi préstamo PPP?</vt:lpstr>
      <vt:lpstr>PPP – Qué pasa después del periodo del perdón?</vt:lpstr>
      <vt:lpstr>PPP – Documentación Necesaria</vt:lpstr>
      <vt:lpstr>PPP – Próximos Pasos</vt:lpstr>
      <vt:lpstr>PPP – Sumario</vt:lpstr>
      <vt:lpstr>PPP &amp; Acto CARES – Recursos Utiles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Paycheck Protection Program (CARES Act)</dc:title>
  <dc:creator>Karla Micka</dc:creator>
  <cp:lastModifiedBy>Juan Sandoval</cp:lastModifiedBy>
  <cp:revision>40</cp:revision>
  <cp:lastPrinted>2020-04-05T21:10:38Z</cp:lastPrinted>
  <dcterms:created xsi:type="dcterms:W3CDTF">2020-04-04T19:52:47Z</dcterms:created>
  <dcterms:modified xsi:type="dcterms:W3CDTF">2020-04-13T15:10:25Z</dcterms:modified>
</cp:coreProperties>
</file>