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9" r:id="rId14"/>
    <p:sldId id="270" r:id="rId15"/>
    <p:sldId id="267" r:id="rId16"/>
    <p:sldId id="268"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6" r:id="rId31"/>
    <p:sldId id="287" r:id="rId32"/>
    <p:sldId id="284" r:id="rId33"/>
  </p:sldIdLst>
  <p:sldSz cx="12192000" cy="6858000"/>
  <p:notesSz cx="7077075" cy="8520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842" autoAdjust="0"/>
  </p:normalViewPr>
  <p:slideViewPr>
    <p:cSldViewPr snapToGrid="0">
      <p:cViewPr varScale="1">
        <p:scale>
          <a:sx n="77" d="100"/>
          <a:sy n="77" d="100"/>
        </p:scale>
        <p:origin x="60" y="235"/>
      </p:cViewPr>
      <p:guideLst/>
    </p:cSldViewPr>
  </p:slideViewPr>
  <p:outlineViewPr>
    <p:cViewPr>
      <p:scale>
        <a:sx n="33" d="100"/>
        <a:sy n="33" d="100"/>
      </p:scale>
      <p:origin x="0" y="-8626"/>
    </p:cViewPr>
  </p:outlineViewPr>
  <p:notesTextViewPr>
    <p:cViewPr>
      <p:scale>
        <a:sx n="1" d="1"/>
        <a:sy n="1" d="1"/>
      </p:scale>
      <p:origin x="0" y="0"/>
    </p:cViewPr>
  </p:notesTextViewPr>
  <p:notesViewPr>
    <p:cSldViewPr snapToGrid="0">
      <p:cViewPr varScale="1">
        <p:scale>
          <a:sx n="75" d="100"/>
          <a:sy n="75" d="100"/>
        </p:scale>
        <p:origin x="2338"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27485"/>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6" y="0"/>
            <a:ext cx="3066733" cy="427485"/>
          </a:xfrm>
          <a:prstGeom prst="rect">
            <a:avLst/>
          </a:prstGeom>
        </p:spPr>
        <p:txBody>
          <a:bodyPr vert="horz" lIns="93936" tIns="46968" rIns="93936" bIns="46968" rtlCol="0"/>
          <a:lstStyle>
            <a:lvl1pPr algn="r">
              <a:defRPr sz="1200"/>
            </a:lvl1pPr>
          </a:lstStyle>
          <a:p>
            <a:fld id="{F99502AF-785F-47E4-BA4C-ECCF083702D3}" type="datetimeFigureOut">
              <a:rPr lang="en-US" smtClean="0"/>
              <a:t>4/13/2020</a:t>
            </a:fld>
            <a:endParaRPr lang="en-US" dirty="0"/>
          </a:p>
        </p:txBody>
      </p:sp>
      <p:sp>
        <p:nvSpPr>
          <p:cNvPr id="4" name="Slide Image Placeholder 3"/>
          <p:cNvSpPr>
            <a:spLocks noGrp="1" noRot="1" noChangeAspect="1"/>
          </p:cNvSpPr>
          <p:nvPr>
            <p:ph type="sldImg" idx="2"/>
          </p:nvPr>
        </p:nvSpPr>
        <p:spPr>
          <a:xfrm>
            <a:off x="982663" y="1065213"/>
            <a:ext cx="5111750" cy="287496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100305"/>
            <a:ext cx="5661660" cy="3354795"/>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092630"/>
            <a:ext cx="3066733" cy="427485"/>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6" y="8092630"/>
            <a:ext cx="3066733" cy="427485"/>
          </a:xfrm>
          <a:prstGeom prst="rect">
            <a:avLst/>
          </a:prstGeom>
        </p:spPr>
        <p:txBody>
          <a:bodyPr vert="horz" lIns="93936" tIns="46968" rIns="93936" bIns="46968" rtlCol="0" anchor="b"/>
          <a:lstStyle>
            <a:lvl1pPr algn="r">
              <a:defRPr sz="1200"/>
            </a:lvl1pPr>
          </a:lstStyle>
          <a:p>
            <a:fld id="{3FB94040-49E2-47F6-9031-180E863C68D1}" type="slidenum">
              <a:rPr lang="en-US" smtClean="0"/>
              <a:t>‹#›</a:t>
            </a:fld>
            <a:endParaRPr lang="en-US" dirty="0"/>
          </a:p>
        </p:txBody>
      </p:sp>
    </p:spTree>
    <p:extLst>
      <p:ext uri="{BB962C8B-B14F-4D97-AF65-F5344CB8AC3E}">
        <p14:creationId xmlns:p14="http://schemas.microsoft.com/office/powerpoint/2010/main" val="820878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a:t>
            </a:fld>
            <a:endParaRPr lang="en-US" dirty="0"/>
          </a:p>
        </p:txBody>
      </p:sp>
    </p:spTree>
    <p:extLst>
      <p:ext uri="{BB962C8B-B14F-4D97-AF65-F5344CB8AC3E}">
        <p14:creationId xmlns:p14="http://schemas.microsoft.com/office/powerpoint/2010/main" val="108283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not operational in 2019 or seasonal businesses alternative calculation methods are available which will be covered later in the presentation</a:t>
            </a:r>
          </a:p>
        </p:txBody>
      </p:sp>
      <p:sp>
        <p:nvSpPr>
          <p:cNvPr id="4" name="Slide Number Placeholder 3"/>
          <p:cNvSpPr>
            <a:spLocks noGrp="1"/>
          </p:cNvSpPr>
          <p:nvPr>
            <p:ph type="sldNum" sz="quarter" idx="5"/>
          </p:nvPr>
        </p:nvSpPr>
        <p:spPr/>
        <p:txBody>
          <a:bodyPr/>
          <a:lstStyle/>
          <a:p>
            <a:fld id="{3FB94040-49E2-47F6-9031-180E863C68D1}" type="slidenum">
              <a:rPr lang="en-US" smtClean="0"/>
              <a:t>10</a:t>
            </a:fld>
            <a:endParaRPr lang="en-US" dirty="0"/>
          </a:p>
        </p:txBody>
      </p:sp>
    </p:spTree>
    <p:extLst>
      <p:ext uri="{BB962C8B-B14F-4D97-AF65-F5344CB8AC3E}">
        <p14:creationId xmlns:p14="http://schemas.microsoft.com/office/powerpoint/2010/main" val="1774408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Payroll costs for all employees whether they are working or not. For example if you have temporarily furloughed employees and they are not receiving</a:t>
            </a:r>
            <a:r>
              <a:rPr lang="en-US" baseline="0" dirty="0"/>
              <a:t> unemployment compensation benefits</a:t>
            </a:r>
            <a:r>
              <a:rPr lang="en-US" dirty="0"/>
              <a:t> you can use loan proceeds to compensate them. Or if you have reduced the hours of some</a:t>
            </a:r>
            <a:r>
              <a:rPr lang="en-US" baseline="0" dirty="0"/>
              <a:t> of your employees you can use load proceeds to “make them whole”</a:t>
            </a:r>
            <a:endParaRPr lang="en-US" dirty="0"/>
          </a:p>
          <a:p>
            <a:endParaRPr lang="en-US" dirty="0"/>
          </a:p>
          <a:p>
            <a:r>
              <a:rPr lang="en-US" dirty="0"/>
              <a:t>Or,</a:t>
            </a:r>
            <a:r>
              <a:rPr lang="en-US" baseline="0" dirty="0"/>
              <a:t> </a:t>
            </a:r>
            <a:r>
              <a:rPr lang="en-US" dirty="0"/>
              <a:t>you may decide to temporarily increase rates of pay for your employees, or pay them a</a:t>
            </a:r>
            <a:r>
              <a:rPr lang="en-US" baseline="0" dirty="0"/>
              <a:t> discretionary stipend like hazard pay</a:t>
            </a:r>
            <a:endParaRPr lang="en-US" dirty="0"/>
          </a:p>
          <a:p>
            <a:endParaRPr lang="en-US" dirty="0"/>
          </a:p>
          <a:p>
            <a:r>
              <a:rPr lang="en-US" dirty="0"/>
              <a:t>If you received an SBA EIDL loan from January 31, 2020 through April, 3, 202 you can apply for a PPP loan. If your EIDL loan was not used for payroll costs, it does not affect your eligibility for a PPP loan</a:t>
            </a:r>
          </a:p>
          <a:p>
            <a:endParaRPr lang="en-US" dirty="0"/>
          </a:p>
          <a:p>
            <a:r>
              <a:rPr lang="en-US" dirty="0"/>
              <a:t>If your EIDL loan was used for payroll costs,  your PPP loan must be used to refinance your EIDL loan. Proceeds on any advance up to $10,000 on the EIDL load will be deducted from the loan forgiveness amount on the PPP loan</a:t>
            </a:r>
          </a:p>
        </p:txBody>
      </p:sp>
      <p:sp>
        <p:nvSpPr>
          <p:cNvPr id="4" name="Slide Number Placeholder 3"/>
          <p:cNvSpPr>
            <a:spLocks noGrp="1"/>
          </p:cNvSpPr>
          <p:nvPr>
            <p:ph type="sldNum" sz="quarter" idx="5"/>
          </p:nvPr>
        </p:nvSpPr>
        <p:spPr/>
        <p:txBody>
          <a:bodyPr/>
          <a:lstStyle/>
          <a:p>
            <a:fld id="{3FB94040-49E2-47F6-9031-180E863C68D1}" type="slidenum">
              <a:rPr lang="en-US" smtClean="0"/>
              <a:t>11</a:t>
            </a:fld>
            <a:endParaRPr lang="en-US" dirty="0"/>
          </a:p>
        </p:txBody>
      </p:sp>
    </p:spTree>
    <p:extLst>
      <p:ext uri="{BB962C8B-B14F-4D97-AF65-F5344CB8AC3E}">
        <p14:creationId xmlns:p14="http://schemas.microsoft.com/office/powerpoint/2010/main" val="3898639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12</a:t>
            </a:fld>
            <a:endParaRPr lang="en-US" dirty="0"/>
          </a:p>
        </p:txBody>
      </p:sp>
    </p:spTree>
    <p:extLst>
      <p:ext uri="{BB962C8B-B14F-4D97-AF65-F5344CB8AC3E}">
        <p14:creationId xmlns:p14="http://schemas.microsoft.com/office/powerpoint/2010/main" val="4075758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13</a:t>
            </a:fld>
            <a:endParaRPr lang="en-US" dirty="0"/>
          </a:p>
        </p:txBody>
      </p:sp>
    </p:spTree>
    <p:extLst>
      <p:ext uri="{BB962C8B-B14F-4D97-AF65-F5344CB8AC3E}">
        <p14:creationId xmlns:p14="http://schemas.microsoft.com/office/powerpoint/2010/main" val="2517790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14</a:t>
            </a:fld>
            <a:endParaRPr lang="en-US" dirty="0"/>
          </a:p>
        </p:txBody>
      </p:sp>
    </p:spTree>
    <p:extLst>
      <p:ext uri="{BB962C8B-B14F-4D97-AF65-F5344CB8AC3E}">
        <p14:creationId xmlns:p14="http://schemas.microsoft.com/office/powerpoint/2010/main" val="29552227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15</a:t>
            </a:fld>
            <a:endParaRPr lang="en-US" dirty="0"/>
          </a:p>
        </p:txBody>
      </p:sp>
    </p:spTree>
    <p:extLst>
      <p:ext uri="{BB962C8B-B14F-4D97-AF65-F5344CB8AC3E}">
        <p14:creationId xmlns:p14="http://schemas.microsoft.com/office/powerpoint/2010/main" val="3391917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16</a:t>
            </a:fld>
            <a:endParaRPr lang="en-US" dirty="0"/>
          </a:p>
        </p:txBody>
      </p:sp>
    </p:spTree>
    <p:extLst>
      <p:ext uri="{BB962C8B-B14F-4D97-AF65-F5344CB8AC3E}">
        <p14:creationId xmlns:p14="http://schemas.microsoft.com/office/powerpoint/2010/main" val="7314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17</a:t>
            </a:fld>
            <a:endParaRPr lang="en-US" dirty="0"/>
          </a:p>
        </p:txBody>
      </p:sp>
    </p:spTree>
    <p:extLst>
      <p:ext uri="{BB962C8B-B14F-4D97-AF65-F5344CB8AC3E}">
        <p14:creationId xmlns:p14="http://schemas.microsoft.com/office/powerpoint/2010/main" val="466302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18</a:t>
            </a:fld>
            <a:endParaRPr lang="en-US" dirty="0"/>
          </a:p>
        </p:txBody>
      </p:sp>
    </p:spTree>
    <p:extLst>
      <p:ext uri="{BB962C8B-B14F-4D97-AF65-F5344CB8AC3E}">
        <p14:creationId xmlns:p14="http://schemas.microsoft.com/office/powerpoint/2010/main" val="575284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very simple examples for existing businesses.</a:t>
            </a:r>
          </a:p>
          <a:p>
            <a:r>
              <a:rPr lang="en-US" dirty="0"/>
              <a:t>We will be providing you will Excel workbooks that you can use to calculate the loan amount if you choose</a:t>
            </a:r>
          </a:p>
        </p:txBody>
      </p:sp>
      <p:sp>
        <p:nvSpPr>
          <p:cNvPr id="4" name="Slide Number Placeholder 3"/>
          <p:cNvSpPr>
            <a:spLocks noGrp="1"/>
          </p:cNvSpPr>
          <p:nvPr>
            <p:ph type="sldNum" sz="quarter" idx="5"/>
          </p:nvPr>
        </p:nvSpPr>
        <p:spPr/>
        <p:txBody>
          <a:bodyPr/>
          <a:lstStyle/>
          <a:p>
            <a:fld id="{3FB94040-49E2-47F6-9031-180E863C68D1}" type="slidenum">
              <a:rPr lang="en-US" smtClean="0"/>
              <a:t>19</a:t>
            </a:fld>
            <a:endParaRPr lang="en-US" dirty="0"/>
          </a:p>
        </p:txBody>
      </p:sp>
    </p:spTree>
    <p:extLst>
      <p:ext uri="{BB962C8B-B14F-4D97-AF65-F5344CB8AC3E}">
        <p14:creationId xmlns:p14="http://schemas.microsoft.com/office/powerpoint/2010/main" val="193159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a:t>
            </a:fld>
            <a:endParaRPr lang="en-US" dirty="0"/>
          </a:p>
        </p:txBody>
      </p:sp>
    </p:spTree>
    <p:extLst>
      <p:ext uri="{BB962C8B-B14F-4D97-AF65-F5344CB8AC3E}">
        <p14:creationId xmlns:p14="http://schemas.microsoft.com/office/powerpoint/2010/main" val="21956220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20</a:t>
            </a:fld>
            <a:endParaRPr lang="en-US" dirty="0"/>
          </a:p>
        </p:txBody>
      </p:sp>
    </p:spTree>
    <p:extLst>
      <p:ext uri="{BB962C8B-B14F-4D97-AF65-F5344CB8AC3E}">
        <p14:creationId xmlns:p14="http://schemas.microsoft.com/office/powerpoint/2010/main" val="31113454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21</a:t>
            </a:fld>
            <a:endParaRPr lang="en-US" dirty="0"/>
          </a:p>
        </p:txBody>
      </p:sp>
    </p:spTree>
    <p:extLst>
      <p:ext uri="{BB962C8B-B14F-4D97-AF65-F5344CB8AC3E}">
        <p14:creationId xmlns:p14="http://schemas.microsoft.com/office/powerpoint/2010/main" val="3050398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22</a:t>
            </a:fld>
            <a:endParaRPr lang="en-US" dirty="0"/>
          </a:p>
        </p:txBody>
      </p:sp>
    </p:spTree>
    <p:extLst>
      <p:ext uri="{BB962C8B-B14F-4D97-AF65-F5344CB8AC3E}">
        <p14:creationId xmlns:p14="http://schemas.microsoft.com/office/powerpoint/2010/main" val="893284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23</a:t>
            </a:fld>
            <a:endParaRPr lang="en-US" dirty="0"/>
          </a:p>
        </p:txBody>
      </p:sp>
    </p:spTree>
    <p:extLst>
      <p:ext uri="{BB962C8B-B14F-4D97-AF65-F5344CB8AC3E}">
        <p14:creationId xmlns:p14="http://schemas.microsoft.com/office/powerpoint/2010/main" val="3047443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24</a:t>
            </a:fld>
            <a:endParaRPr lang="en-US" dirty="0"/>
          </a:p>
        </p:txBody>
      </p:sp>
    </p:spTree>
    <p:extLst>
      <p:ext uri="{BB962C8B-B14F-4D97-AF65-F5344CB8AC3E}">
        <p14:creationId xmlns:p14="http://schemas.microsoft.com/office/powerpoint/2010/main" val="32544344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25</a:t>
            </a:fld>
            <a:endParaRPr lang="en-US" dirty="0"/>
          </a:p>
        </p:txBody>
      </p:sp>
    </p:spTree>
    <p:extLst>
      <p:ext uri="{BB962C8B-B14F-4D97-AF65-F5344CB8AC3E}">
        <p14:creationId xmlns:p14="http://schemas.microsoft.com/office/powerpoint/2010/main" val="27860765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26</a:t>
            </a:fld>
            <a:endParaRPr lang="en-US" dirty="0"/>
          </a:p>
        </p:txBody>
      </p:sp>
    </p:spTree>
    <p:extLst>
      <p:ext uri="{BB962C8B-B14F-4D97-AF65-F5344CB8AC3E}">
        <p14:creationId xmlns:p14="http://schemas.microsoft.com/office/powerpoint/2010/main" val="20953467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to do if your bank does not participate or denies you a loan? </a:t>
            </a:r>
          </a:p>
          <a:p>
            <a:r>
              <a:rPr lang="en-US" dirty="0"/>
              <a:t>3 options – wait until your bank starts accepting applications, open an account at another bank (not recommended) or seek out another SBA 7(a) lender .</a:t>
            </a:r>
          </a:p>
          <a:p>
            <a:r>
              <a:rPr lang="en-US" dirty="0"/>
              <a:t>Top lenders include, Bank of America, Wells Fargo, TD Bank,  Center State Bank</a:t>
            </a:r>
          </a:p>
          <a:p>
            <a:endParaRPr lang="en-US" dirty="0"/>
          </a:p>
          <a:p>
            <a:r>
              <a:rPr lang="en-US" dirty="0"/>
              <a:t>On April 3</a:t>
            </a:r>
            <a:r>
              <a:rPr lang="en-US" baseline="30000" dirty="0"/>
              <a:t>rd</a:t>
            </a:r>
            <a:r>
              <a:rPr lang="en-US" dirty="0"/>
              <a:t> Secretary Mnuchin tweeted out that over $1.8B in PPP loans have already been funded. Bank of America has indicated that it has already processed $6B in loans on the first day, which was April 3</a:t>
            </a:r>
            <a:r>
              <a:rPr lang="en-US" baseline="30000" dirty="0"/>
              <a:t>rd</a:t>
            </a:r>
            <a:r>
              <a:rPr lang="en-US" dirty="0"/>
              <a:t>. Time is of the essence. </a:t>
            </a:r>
          </a:p>
        </p:txBody>
      </p:sp>
      <p:sp>
        <p:nvSpPr>
          <p:cNvPr id="4" name="Slide Number Placeholder 3"/>
          <p:cNvSpPr>
            <a:spLocks noGrp="1"/>
          </p:cNvSpPr>
          <p:nvPr>
            <p:ph type="sldNum" sz="quarter" idx="5"/>
          </p:nvPr>
        </p:nvSpPr>
        <p:spPr/>
        <p:txBody>
          <a:bodyPr/>
          <a:lstStyle/>
          <a:p>
            <a:fld id="{3FB94040-49E2-47F6-9031-180E863C68D1}" type="slidenum">
              <a:rPr lang="en-US" smtClean="0"/>
              <a:t>27</a:t>
            </a:fld>
            <a:endParaRPr lang="en-US" dirty="0"/>
          </a:p>
        </p:txBody>
      </p:sp>
    </p:spTree>
    <p:extLst>
      <p:ext uri="{BB962C8B-B14F-4D97-AF65-F5344CB8AC3E}">
        <p14:creationId xmlns:p14="http://schemas.microsoft.com/office/powerpoint/2010/main" val="29099929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28</a:t>
            </a:fld>
            <a:endParaRPr lang="en-US" dirty="0"/>
          </a:p>
        </p:txBody>
      </p:sp>
    </p:spTree>
    <p:extLst>
      <p:ext uri="{BB962C8B-B14F-4D97-AF65-F5344CB8AC3E}">
        <p14:creationId xmlns:p14="http://schemas.microsoft.com/office/powerpoint/2010/main" val="30672525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9363">
              <a:defRPr/>
            </a:pPr>
            <a:fld id="{452140A9-11FD-AB46-B99D-C1331D8D84D1}" type="slidenum">
              <a:rPr lang="en-US">
                <a:solidFill>
                  <a:prstClr val="black"/>
                </a:solidFill>
                <a:latin typeface="Calibri" panose="020F0502020204030204"/>
              </a:rPr>
              <a:pPr defTabSz="939363">
                <a:defRPr/>
              </a:pPr>
              <a:t>29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065553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3</a:t>
            </a:fld>
            <a:endParaRPr lang="en-US" dirty="0"/>
          </a:p>
        </p:txBody>
      </p:sp>
    </p:spTree>
    <p:extLst>
      <p:ext uri="{BB962C8B-B14F-4D97-AF65-F5344CB8AC3E}">
        <p14:creationId xmlns:p14="http://schemas.microsoft.com/office/powerpoint/2010/main" val="36655921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9363">
              <a:defRPr/>
            </a:pPr>
            <a:fld id="{452140A9-11FD-AB46-B99D-C1331D8D84D1}" type="slidenum">
              <a:rPr lang="en-US">
                <a:solidFill>
                  <a:prstClr val="black"/>
                </a:solidFill>
                <a:latin typeface="Calibri" panose="020F0502020204030204"/>
              </a:rPr>
              <a:pPr defTabSz="939363">
                <a:defRPr/>
              </a:pPr>
              <a:t>30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8424961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31</a:t>
            </a:fld>
            <a:endParaRPr lang="en-US" dirty="0"/>
          </a:p>
        </p:txBody>
      </p:sp>
    </p:spTree>
    <p:extLst>
      <p:ext uri="{BB962C8B-B14F-4D97-AF65-F5344CB8AC3E}">
        <p14:creationId xmlns:p14="http://schemas.microsoft.com/office/powerpoint/2010/main" val="1126160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4</a:t>
            </a:fld>
            <a:endParaRPr lang="en-US" dirty="0"/>
          </a:p>
        </p:txBody>
      </p:sp>
    </p:spTree>
    <p:extLst>
      <p:ext uri="{BB962C8B-B14F-4D97-AF65-F5344CB8AC3E}">
        <p14:creationId xmlns:p14="http://schemas.microsoft.com/office/powerpoint/2010/main" val="1344867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5</a:t>
            </a:fld>
            <a:endParaRPr lang="en-US" dirty="0"/>
          </a:p>
        </p:txBody>
      </p:sp>
    </p:spTree>
    <p:extLst>
      <p:ext uri="{BB962C8B-B14F-4D97-AF65-F5344CB8AC3E}">
        <p14:creationId xmlns:p14="http://schemas.microsoft.com/office/powerpoint/2010/main" val="1207987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6</a:t>
            </a:fld>
            <a:endParaRPr lang="en-US" dirty="0"/>
          </a:p>
        </p:txBody>
      </p:sp>
    </p:spTree>
    <p:extLst>
      <p:ext uri="{BB962C8B-B14F-4D97-AF65-F5344CB8AC3E}">
        <p14:creationId xmlns:p14="http://schemas.microsoft.com/office/powerpoint/2010/main" val="3773331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7</a:t>
            </a:fld>
            <a:endParaRPr lang="en-US" dirty="0"/>
          </a:p>
        </p:txBody>
      </p:sp>
    </p:spTree>
    <p:extLst>
      <p:ext uri="{BB962C8B-B14F-4D97-AF65-F5344CB8AC3E}">
        <p14:creationId xmlns:p14="http://schemas.microsoft.com/office/powerpoint/2010/main" val="214776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you mean by affiliation? </a:t>
            </a:r>
          </a:p>
          <a:p>
            <a:r>
              <a:rPr lang="en-US" dirty="0"/>
              <a:t>Generally, affiliation exists when one business controls or has the power to control another or when a third party (or parties) controls or has the power to control both businesses</a:t>
            </a:r>
          </a:p>
        </p:txBody>
      </p:sp>
      <p:sp>
        <p:nvSpPr>
          <p:cNvPr id="4" name="Slide Number Placeholder 3"/>
          <p:cNvSpPr>
            <a:spLocks noGrp="1"/>
          </p:cNvSpPr>
          <p:nvPr>
            <p:ph type="sldNum" sz="quarter" idx="5"/>
          </p:nvPr>
        </p:nvSpPr>
        <p:spPr/>
        <p:txBody>
          <a:bodyPr/>
          <a:lstStyle/>
          <a:p>
            <a:fld id="{3FB94040-49E2-47F6-9031-180E863C68D1}" type="slidenum">
              <a:rPr lang="en-US" smtClean="0"/>
              <a:t>8</a:t>
            </a:fld>
            <a:endParaRPr lang="en-US" dirty="0"/>
          </a:p>
        </p:txBody>
      </p:sp>
    </p:spTree>
    <p:extLst>
      <p:ext uri="{BB962C8B-B14F-4D97-AF65-F5344CB8AC3E}">
        <p14:creationId xmlns:p14="http://schemas.microsoft.com/office/powerpoint/2010/main" val="94883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B94040-49E2-47F6-9031-180E863C68D1}" type="slidenum">
              <a:rPr lang="en-US" smtClean="0"/>
              <a:t>9</a:t>
            </a:fld>
            <a:endParaRPr lang="en-US" dirty="0"/>
          </a:p>
        </p:txBody>
      </p:sp>
    </p:spTree>
    <p:extLst>
      <p:ext uri="{BB962C8B-B14F-4D97-AF65-F5344CB8AC3E}">
        <p14:creationId xmlns:p14="http://schemas.microsoft.com/office/powerpoint/2010/main" val="26492723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jp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5B41C9B-6608-4622-AC0F-30F21DB815D6}"/>
              </a:ext>
            </a:extLst>
          </p:cNvPr>
          <p:cNvGrpSpPr/>
          <p:nvPr/>
        </p:nvGrpSpPr>
        <p:grpSpPr>
          <a:xfrm>
            <a:off x="0" y="6121888"/>
            <a:ext cx="12192001" cy="736112"/>
            <a:chOff x="0" y="6121888"/>
            <a:chExt cx="12192001" cy="736112"/>
          </a:xfrm>
        </p:grpSpPr>
        <p:sp>
          <p:nvSpPr>
            <p:cNvPr id="14" name="Rectangle 13">
              <a:extLst>
                <a:ext uri="{FF2B5EF4-FFF2-40B4-BE49-F238E27FC236}">
                  <a16:creationId xmlns:a16="http://schemas.microsoft.com/office/drawing/2014/main" id="{4AF31BB0-C7C4-4E03-90B0-44326B5B1161}"/>
                </a:ext>
              </a:extLst>
            </p:cNvPr>
            <p:cNvSpPr/>
            <p:nvPr/>
          </p:nvSpPr>
          <p:spPr>
            <a:xfrm>
              <a:off x="1" y="6126480"/>
              <a:ext cx="12192000" cy="731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B793B9F-96A9-46B9-BD5C-B6931BF279F6}"/>
                </a:ext>
              </a:extLst>
            </p:cNvPr>
            <p:cNvSpPr/>
            <p:nvPr/>
          </p:nvSpPr>
          <p:spPr>
            <a:xfrm>
              <a:off x="0" y="6121888"/>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TextBox 15">
              <a:extLst>
                <a:ext uri="{FF2B5EF4-FFF2-40B4-BE49-F238E27FC236}">
                  <a16:creationId xmlns:a16="http://schemas.microsoft.com/office/drawing/2014/main" id="{1CA4AF38-A633-43C8-9C3E-157054F3AA37}"/>
                </a:ext>
              </a:extLst>
            </p:cNvPr>
            <p:cNvSpPr txBox="1"/>
            <p:nvPr/>
          </p:nvSpPr>
          <p:spPr>
            <a:xfrm>
              <a:off x="174642" y="6318291"/>
              <a:ext cx="1845276" cy="369332"/>
            </a:xfrm>
            <a:prstGeom prst="rect">
              <a:avLst/>
            </a:prstGeom>
            <a:noFill/>
          </p:spPr>
          <p:txBody>
            <a:bodyPr wrap="square" rtlCol="0">
              <a:spAutoFit/>
            </a:bodyPr>
            <a:lstStyle/>
            <a:p>
              <a:r>
                <a:rPr lang="en-US" dirty="0">
                  <a:solidFill>
                    <a:schemeClr val="bg1"/>
                  </a:solidFill>
                </a:rPr>
                <a:t>www.score.org</a:t>
              </a:r>
            </a:p>
          </p:txBody>
        </p:sp>
        <p:pic>
          <p:nvPicPr>
            <p:cNvPr id="17" name="Picture 16">
              <a:extLst>
                <a:ext uri="{FF2B5EF4-FFF2-40B4-BE49-F238E27FC236}">
                  <a16:creationId xmlns:a16="http://schemas.microsoft.com/office/drawing/2014/main" id="{95738A5C-113A-4DBE-88D6-BABF49D6CF5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7440"/>
            <a:stretch/>
          </p:blipFill>
          <p:spPr>
            <a:xfrm>
              <a:off x="9470867" y="6342797"/>
              <a:ext cx="1611238" cy="457200"/>
            </a:xfrm>
            <a:prstGeom prst="rect">
              <a:avLst/>
            </a:prstGeom>
          </p:spPr>
        </p:pic>
        <p:pic>
          <p:nvPicPr>
            <p:cNvPr id="18" name="Picture 17" descr="A picture containing drawing, plate&#10;&#10;Description automatically generated">
              <a:extLst>
                <a:ext uri="{FF2B5EF4-FFF2-40B4-BE49-F238E27FC236}">
                  <a16:creationId xmlns:a16="http://schemas.microsoft.com/office/drawing/2014/main" id="{A099223B-D34E-4FF5-ADDA-59721D4EBD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63190" y="6199448"/>
              <a:ext cx="640080" cy="640080"/>
            </a:xfrm>
            <a:prstGeom prst="rect">
              <a:avLst/>
            </a:prstGeom>
          </p:spPr>
        </p:pic>
      </p:gr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Slide Number Placeholder 9"/>
          <p:cNvSpPr>
            <a:spLocks noGrp="1"/>
          </p:cNvSpPr>
          <p:nvPr>
            <p:ph type="sldNum" sz="quarter" idx="10"/>
          </p:nvPr>
        </p:nvSpPr>
        <p:spPr/>
        <p:txBody>
          <a:bodyPr/>
          <a:lstStyle/>
          <a:p>
            <a:fld id="{F1D40549-BA90-426B-A2D5-E04BA630BC21}" type="slidenum">
              <a:rPr lang="en-US" smtClean="0"/>
              <a:t>‹#›</a:t>
            </a:fld>
            <a:endParaRPr lang="en-US" dirty="0"/>
          </a:p>
        </p:txBody>
      </p:sp>
    </p:spTree>
    <p:custDataLst>
      <p:tags r:id="rId1"/>
    </p:custDataLst>
    <p:extLst>
      <p:ext uri="{BB962C8B-B14F-4D97-AF65-F5344CB8AC3E}">
        <p14:creationId xmlns:p14="http://schemas.microsoft.com/office/powerpoint/2010/main" val="2607192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Tree>
    <p:extLst>
      <p:ext uri="{BB962C8B-B14F-4D97-AF65-F5344CB8AC3E}">
        <p14:creationId xmlns:p14="http://schemas.microsoft.com/office/powerpoint/2010/main" val="2676326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BA Recognitio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5DC282-E4FF-4DCC-A091-AC1685FECDAD}"/>
              </a:ext>
            </a:extLst>
          </p:cNvPr>
          <p:cNvSpPr/>
          <p:nvPr/>
        </p:nvSpPr>
        <p:spPr>
          <a:xfrm>
            <a:off x="184727" y="646545"/>
            <a:ext cx="11831782"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a:extLst>
              <a:ext uri="{FF2B5EF4-FFF2-40B4-BE49-F238E27FC236}">
                <a16:creationId xmlns:a16="http://schemas.microsoft.com/office/drawing/2014/main" id="{A3F905D2-EE2D-4B3F-B4A0-968DCF846D84}"/>
              </a:ext>
            </a:extLst>
          </p:cNvPr>
          <p:cNvSpPr>
            <a:spLocks noGrp="1"/>
          </p:cNvSpPr>
          <p:nvPr>
            <p:ph type="sldNum" sz="quarter" idx="10"/>
          </p:nvPr>
        </p:nvSpPr>
        <p:spPr/>
        <p:txBody>
          <a:bodyPr/>
          <a:lstStyle/>
          <a:p>
            <a:fld id="{F1D40549-BA90-426B-A2D5-E04BA630BC21}" type="slidenum">
              <a:rPr lang="en-US" smtClean="0"/>
              <a:t>‹#›</a:t>
            </a:fld>
            <a:endParaRPr lang="en-US" dirty="0"/>
          </a:p>
        </p:txBody>
      </p:sp>
      <p:pic>
        <p:nvPicPr>
          <p:cNvPr id="11" name="Picture 10" descr="A close up of a sign&#10;&#10;Description automatically generated">
            <a:extLst>
              <a:ext uri="{FF2B5EF4-FFF2-40B4-BE49-F238E27FC236}">
                <a16:creationId xmlns:a16="http://schemas.microsoft.com/office/drawing/2014/main" id="{0843BD03-F91C-48AC-A3F6-6402DAC91E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1443" y="1011670"/>
            <a:ext cx="3717452" cy="3657600"/>
          </a:xfrm>
          <a:prstGeom prst="rect">
            <a:avLst/>
          </a:prstGeom>
        </p:spPr>
      </p:pic>
      <p:sp>
        <p:nvSpPr>
          <p:cNvPr id="13" name="Rectangle 12">
            <a:extLst>
              <a:ext uri="{FF2B5EF4-FFF2-40B4-BE49-F238E27FC236}">
                <a16:creationId xmlns:a16="http://schemas.microsoft.com/office/drawing/2014/main" id="{A3A0E416-FF18-4422-825E-1EC75429C11B}"/>
              </a:ext>
            </a:extLst>
          </p:cNvPr>
          <p:cNvSpPr/>
          <p:nvPr/>
        </p:nvSpPr>
        <p:spPr>
          <a:xfrm>
            <a:off x="5374702" y="998104"/>
            <a:ext cx="6096000" cy="4031873"/>
          </a:xfrm>
          <a:prstGeom prst="rect">
            <a:avLst/>
          </a:prstGeom>
        </p:spPr>
        <p:txBody>
          <a:bodyPr>
            <a:spAutoFit/>
          </a:bodyPr>
          <a:lstStyle/>
          <a:p>
            <a:pPr lvl="0" algn="ctr"/>
            <a:r>
              <a:rPr lang="en-US" sz="3200" dirty="0"/>
              <a:t>Funded in part through a cooperative agreement with the U.S. Small Business Administration.</a:t>
            </a:r>
          </a:p>
          <a:p>
            <a:pPr lvl="0" algn="ctr"/>
            <a:r>
              <a:rPr lang="en-US" sz="3200" dirty="0"/>
              <a:t>All opinions, conclusions, and/or recommendations expressed herein are those of the author(s) and do not necessarily reflect the </a:t>
            </a:r>
            <a:br>
              <a:rPr lang="en-US" sz="3200" dirty="0"/>
            </a:br>
            <a:r>
              <a:rPr lang="en-US" sz="3200" dirty="0"/>
              <a:t>views of the SBA.</a:t>
            </a:r>
          </a:p>
        </p:txBody>
      </p:sp>
    </p:spTree>
    <p:extLst>
      <p:ext uri="{BB962C8B-B14F-4D97-AF65-F5344CB8AC3E}">
        <p14:creationId xmlns:p14="http://schemas.microsoft.com/office/powerpoint/2010/main" val="429248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CA7FB1D-B645-49F6-9803-3961F27937D8}" type="datetimeFigureOut">
              <a:rPr lang="en-US" smtClean="0"/>
              <a:t>4/13/2020</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2DC41B93-495C-414A-91A8-7CC689EB5919}" type="slidenum">
              <a:rPr lang="en-US" smtClean="0"/>
              <a:t>‹#›</a:t>
            </a:fld>
            <a:endParaRPr lang="en-US" dirty="0"/>
          </a:p>
        </p:txBody>
      </p:sp>
      <p:sp>
        <p:nvSpPr>
          <p:cNvPr id="7" name="Rectangle 6"/>
          <p:cNvSpPr/>
          <p:nvPr/>
        </p:nvSpPr>
        <p:spPr>
          <a:xfrm>
            <a:off x="0" y="6068291"/>
            <a:ext cx="12192000" cy="789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127311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24933"/>
            <a:ext cx="10515600" cy="1165755"/>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2DC41B93-495C-414A-91A8-7CC689EB5919}" type="slidenum">
              <a:rPr lang="en-US" smtClean="0"/>
              <a:pPr/>
              <a:t>‹#›</a:t>
            </a:fld>
            <a:endParaRPr lang="en-US" dirty="0"/>
          </a:p>
        </p:txBody>
      </p:sp>
    </p:spTree>
    <p:custDataLst>
      <p:tags r:id="rId1"/>
    </p:custDataLst>
    <p:extLst>
      <p:ext uri="{BB962C8B-B14F-4D97-AF65-F5344CB8AC3E}">
        <p14:creationId xmlns:p14="http://schemas.microsoft.com/office/powerpoint/2010/main" val="3258892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p:cNvSpPr>
            <a:spLocks noGrp="1"/>
          </p:cNvSpPr>
          <p:nvPr>
            <p:ph type="sldNum" sz="quarter" idx="10"/>
          </p:nvPr>
        </p:nvSpPr>
        <p:spPr/>
        <p:txBody>
          <a:bodyPr/>
          <a:lstStyle/>
          <a:p>
            <a:fld id="{2DC41B93-495C-414A-91A8-7CC689EB5919}" type="slidenum">
              <a:rPr lang="en-US" smtClean="0"/>
              <a:pPr/>
              <a:t>‹#›</a:t>
            </a:fld>
            <a:endParaRPr lang="en-US" dirty="0"/>
          </a:p>
        </p:txBody>
      </p:sp>
    </p:spTree>
    <p:custDataLst>
      <p:tags r:id="rId1"/>
    </p:custDataLst>
    <p:extLst>
      <p:ext uri="{BB962C8B-B14F-4D97-AF65-F5344CB8AC3E}">
        <p14:creationId xmlns:p14="http://schemas.microsoft.com/office/powerpoint/2010/main" val="2383637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0"/>
          </p:nvPr>
        </p:nvSpPr>
        <p:spPr/>
        <p:txBody>
          <a:bodyPr/>
          <a:lstStyle/>
          <a:p>
            <a:fld id="{2DC41B93-495C-414A-91A8-7CC689EB5919}" type="slidenum">
              <a:rPr lang="en-US" smtClean="0"/>
              <a:pPr/>
              <a:t>‹#›</a:t>
            </a:fld>
            <a:endParaRPr lang="en-US" dirty="0"/>
          </a:p>
        </p:txBody>
      </p:sp>
    </p:spTree>
    <p:custDataLst>
      <p:tags r:id="rId1"/>
    </p:custDataLst>
    <p:extLst>
      <p:ext uri="{BB962C8B-B14F-4D97-AF65-F5344CB8AC3E}">
        <p14:creationId xmlns:p14="http://schemas.microsoft.com/office/powerpoint/2010/main" val="29407401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2DC41B93-495C-414A-91A8-7CC689EB5919}" type="slidenum">
              <a:rPr lang="en-US" smtClean="0"/>
              <a:t>‹#›</a:t>
            </a:fld>
            <a:endParaRPr lang="en-US" dirty="0"/>
          </a:p>
        </p:txBody>
      </p:sp>
    </p:spTree>
    <p:extLst>
      <p:ext uri="{BB962C8B-B14F-4D97-AF65-F5344CB8AC3E}">
        <p14:creationId xmlns:p14="http://schemas.microsoft.com/office/powerpoint/2010/main" val="1167306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0"/>
          </p:nvPr>
        </p:nvSpPr>
        <p:spPr/>
        <p:txBody>
          <a:bodyPr/>
          <a:lstStyle/>
          <a:p>
            <a:fld id="{2DC41B93-495C-414A-91A8-7CC689EB5919}" type="slidenum">
              <a:rPr lang="en-US" smtClean="0"/>
              <a:pPr/>
              <a:t>‹#›</a:t>
            </a:fld>
            <a:endParaRPr lang="en-US" dirty="0"/>
          </a:p>
        </p:txBody>
      </p:sp>
    </p:spTree>
    <p:custDataLst>
      <p:tags r:id="rId1"/>
    </p:custDataLst>
    <p:extLst>
      <p:ext uri="{BB962C8B-B14F-4D97-AF65-F5344CB8AC3E}">
        <p14:creationId xmlns:p14="http://schemas.microsoft.com/office/powerpoint/2010/main" val="1038975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p:txBody>
          <a:bodyPr/>
          <a:lstStyle/>
          <a:p>
            <a:fld id="{2DC41B93-495C-414A-91A8-7CC689EB5919}" type="slidenum">
              <a:rPr lang="en-US" smtClean="0"/>
              <a:pPr/>
              <a:t>‹#›</a:t>
            </a:fld>
            <a:endParaRPr lang="en-US" dirty="0"/>
          </a:p>
        </p:txBody>
      </p:sp>
    </p:spTree>
    <p:extLst>
      <p:ext uri="{BB962C8B-B14F-4D97-AF65-F5344CB8AC3E}">
        <p14:creationId xmlns:p14="http://schemas.microsoft.com/office/powerpoint/2010/main" val="13942076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1097" y="655783"/>
            <a:ext cx="3932237" cy="1401618"/>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636655" y="655783"/>
            <a:ext cx="6718733" cy="520526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1097" y="2057401"/>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7"/>
          <p:cNvSpPr>
            <a:spLocks noGrp="1"/>
          </p:cNvSpPr>
          <p:nvPr>
            <p:ph type="sldNum" sz="quarter" idx="10"/>
          </p:nvPr>
        </p:nvSpPr>
        <p:spPr/>
        <p:txBody>
          <a:bodyPr/>
          <a:lstStyle/>
          <a:p>
            <a:fld id="{2DC41B93-495C-414A-91A8-7CC689EB5919}" type="slidenum">
              <a:rPr lang="en-US" smtClean="0"/>
              <a:pPr/>
              <a:t>‹#›</a:t>
            </a:fld>
            <a:endParaRPr lang="en-US" dirty="0"/>
          </a:p>
        </p:txBody>
      </p:sp>
    </p:spTree>
    <p:extLst>
      <p:ext uri="{BB962C8B-B14F-4D97-AF65-F5344CB8AC3E}">
        <p14:creationId xmlns:p14="http://schemas.microsoft.com/office/powerpoint/2010/main" val="1081359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0"/>
          </p:nvPr>
        </p:nvSpPr>
        <p:spPr/>
        <p:txBody>
          <a:bodyPr/>
          <a:lstStyle/>
          <a:p>
            <a:fld id="{F1D40549-BA90-426B-A2D5-E04BA630BC21}" type="slidenum">
              <a:rPr lang="en-US" smtClean="0"/>
              <a:t>‹#›</a:t>
            </a:fld>
            <a:endParaRPr lang="en-US" dirty="0"/>
          </a:p>
        </p:txBody>
      </p:sp>
    </p:spTree>
    <p:custDataLst>
      <p:tags r:id="rId1"/>
    </p:custDataLst>
    <p:extLst>
      <p:ext uri="{BB962C8B-B14F-4D97-AF65-F5344CB8AC3E}">
        <p14:creationId xmlns:p14="http://schemas.microsoft.com/office/powerpoint/2010/main" val="11805035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4013186" y="0"/>
            <a:ext cx="8178814" cy="6356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6" y="0"/>
            <a:ext cx="405079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4001" y="457200"/>
            <a:ext cx="3505200" cy="1600200"/>
          </a:xfrm>
        </p:spPr>
        <p:txBody>
          <a:bodyPr anchor="b">
            <a:normAutofit/>
          </a:bodyPr>
          <a:lstStyle>
            <a:lvl1pPr>
              <a:defRPr sz="32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4104079" y="0"/>
            <a:ext cx="8087921"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Slide Number Placeholder 7"/>
          <p:cNvSpPr>
            <a:spLocks noGrp="1"/>
          </p:cNvSpPr>
          <p:nvPr>
            <p:ph type="sldNum" sz="quarter" idx="10"/>
          </p:nvPr>
        </p:nvSpPr>
        <p:spPr/>
        <p:txBody>
          <a:bodyPr/>
          <a:lstStyle/>
          <a:p>
            <a:fld id="{2DC41B93-495C-414A-91A8-7CC689EB5919}" type="slidenum">
              <a:rPr lang="en-US" smtClean="0"/>
              <a:pPr/>
              <a:t>‹#›</a:t>
            </a:fld>
            <a:endParaRPr lang="en-US" dirty="0"/>
          </a:p>
        </p:txBody>
      </p:sp>
      <p:sp>
        <p:nvSpPr>
          <p:cNvPr id="10" name="Rectangle 9"/>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ext Placeholder 3"/>
          <p:cNvSpPr>
            <a:spLocks noGrp="1"/>
          </p:cNvSpPr>
          <p:nvPr>
            <p:ph type="body" sz="half" idx="2"/>
          </p:nvPr>
        </p:nvSpPr>
        <p:spPr>
          <a:xfrm>
            <a:off x="254002" y="2057400"/>
            <a:ext cx="3505199" cy="3811588"/>
          </a:xfrm>
        </p:spPr>
        <p:txBody>
          <a:bodyPr>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33117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7" name="Rectangle 26"/>
          <p:cNvSpPr/>
          <p:nvPr/>
        </p:nvSpPr>
        <p:spPr>
          <a:xfrm>
            <a:off x="-1" y="29839"/>
            <a:ext cx="12188825" cy="1457864"/>
          </a:xfrm>
          <a:prstGeom prst="rect">
            <a:avLst/>
          </a:prstGeom>
          <a:solidFill>
            <a:srgbClr val="006EB7"/>
          </a:solidFill>
          <a:ln w="15875" cap="flat" cmpd="sng" algn="ctr">
            <a:noFill/>
            <a:prstDash val="solid"/>
          </a:ln>
          <a:effectLst/>
        </p:spPr>
      </p:sp>
      <p:sp>
        <p:nvSpPr>
          <p:cNvPr id="29" name="Picture Placeholder 2"/>
          <p:cNvSpPr txBox="1">
            <a:spLocks noChangeAspect="1"/>
          </p:cNvSpPr>
          <p:nvPr/>
        </p:nvSpPr>
        <p:spPr>
          <a:xfrm>
            <a:off x="15" y="1519707"/>
            <a:ext cx="12191985" cy="5338293"/>
          </a:xfrm>
          <a:prstGeom prst="rect">
            <a:avLst/>
          </a:prstGeom>
          <a:blipFill>
            <a:blip r:embed="rId2"/>
            <a:stretch>
              <a:fillRect/>
            </a:stretch>
          </a:blipFill>
        </p:spPr>
        <p:txBody>
          <a:bodyPr vert="horz" lIns="457200" tIns="457200" rIns="0" bIns="45720" rtlCol="0" anchor="t">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3200" kern="1200">
                <a:solidFill>
                  <a:schemeClr val="bg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28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200"/>
              </a:spcAft>
              <a:buClr>
                <a:srgbClr val="6A9F42"/>
              </a:buClr>
              <a:buSzPct val="100000"/>
              <a:buFont typeface="Calibri" panose="020F0502020204030204" pitchFamily="34" charset="0"/>
              <a:buNone/>
              <a:tabLst/>
              <a:defRPr/>
            </a:pPr>
            <a:r>
              <a:rPr kumimoji="0" lang="en-US" sz="3200" b="0" i="0" u="none" strike="noStrike" kern="1200" cap="none" spc="0" normalizeH="0" baseline="0" noProof="0" dirty="0">
                <a:ln>
                  <a:noFill/>
                </a:ln>
                <a:solidFill>
                  <a:srgbClr val="FFFFFF"/>
                </a:solidFill>
                <a:effectLst/>
                <a:uLnTx/>
                <a:uFillTx/>
                <a:latin typeface="Gill Sans MT"/>
                <a:ea typeface="+mn-ea"/>
                <a:cs typeface="+mn-cs"/>
              </a:rPr>
              <a:t>Click icon to add picture</a:t>
            </a:r>
          </a:p>
        </p:txBody>
      </p:sp>
      <p:sp>
        <p:nvSpPr>
          <p:cNvPr id="2" name="Vertical Title 1"/>
          <p:cNvSpPr>
            <a:spLocks noGrp="1"/>
          </p:cNvSpPr>
          <p:nvPr>
            <p:ph type="title" orient="vert"/>
          </p:nvPr>
        </p:nvSpPr>
        <p:spPr>
          <a:xfrm>
            <a:off x="369761" y="162014"/>
            <a:ext cx="11338565" cy="676767"/>
          </a:xfrm>
        </p:spPr>
        <p:txBody>
          <a:bodyPr vert="horz">
            <a:noAutofit/>
          </a:bodyPr>
          <a:lstStyle>
            <a:lvl1pPr>
              <a:defRPr sz="4000">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69455" y="870785"/>
            <a:ext cx="11342253" cy="448389"/>
          </a:xfrm>
        </p:spPr>
        <p:txBody>
          <a:bodyPr vert="horz"/>
          <a:lstStyle>
            <a:lvl1pPr marL="0" indent="0">
              <a:buNone/>
              <a:defRPr>
                <a:solidFill>
                  <a:schemeClr val="bg1"/>
                </a:solidFill>
              </a:defRPr>
            </a:lvl1pPr>
          </a:lstStyle>
          <a:p>
            <a:pPr lvl="0"/>
            <a:r>
              <a:rPr lang="en-US"/>
              <a:t>Click to edit Master text styles</a:t>
            </a:r>
          </a:p>
        </p:txBody>
      </p:sp>
      <p:sp>
        <p:nvSpPr>
          <p:cNvPr id="7" name="Slide Number Placeholder 6"/>
          <p:cNvSpPr>
            <a:spLocks noGrp="1"/>
          </p:cNvSpPr>
          <p:nvPr>
            <p:ph type="sldNum" sz="quarter" idx="10"/>
          </p:nvPr>
        </p:nvSpPr>
        <p:spPr/>
        <p:txBody>
          <a:bodyPr/>
          <a:lstStyle/>
          <a:p>
            <a:fld id="{2DC41B93-495C-414A-91A8-7CC689EB5919}" type="slidenum">
              <a:rPr lang="en-US" smtClean="0"/>
              <a:pPr/>
              <a:t>‹#›</a:t>
            </a:fld>
            <a:endParaRPr lang="en-US" dirty="0"/>
          </a:p>
        </p:txBody>
      </p:sp>
      <p:sp>
        <p:nvSpPr>
          <p:cNvPr id="28" name="Rectangle 27"/>
          <p:cNvSpPr/>
          <p:nvPr/>
        </p:nvSpPr>
        <p:spPr>
          <a:xfrm>
            <a:off x="0" y="1455699"/>
            <a:ext cx="12188825" cy="64008"/>
          </a:xfrm>
          <a:prstGeom prst="rect">
            <a:avLst/>
          </a:prstGeom>
          <a:solidFill>
            <a:srgbClr val="6A9F42"/>
          </a:solidFill>
          <a:ln w="15875" cap="flat" cmpd="sng" algn="ctr">
            <a:noFill/>
            <a:prstDash val="solid"/>
          </a:ln>
          <a:effectLst/>
        </p:spPr>
      </p:sp>
    </p:spTree>
    <p:extLst>
      <p:ext uri="{BB962C8B-B14F-4D97-AF65-F5344CB8AC3E}">
        <p14:creationId xmlns:p14="http://schemas.microsoft.com/office/powerpoint/2010/main" val="1713682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77799" y="286604"/>
            <a:ext cx="11743267" cy="72093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77799" y="1109134"/>
            <a:ext cx="5797974" cy="5105398"/>
          </a:xfrm>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45108" y="1109135"/>
            <a:ext cx="5775958" cy="5105398"/>
          </a:xfrm>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1"/>
          <p:cNvSpPr>
            <a:spLocks noGrp="1"/>
          </p:cNvSpPr>
          <p:nvPr>
            <p:ph type="sldNum" sz="quarter" idx="10"/>
          </p:nvPr>
        </p:nvSpPr>
        <p:spPr/>
        <p:txBody>
          <a:bodyPr/>
          <a:lstStyle/>
          <a:p>
            <a:fld id="{F1D40549-BA90-426B-A2D5-E04BA630BC21}" type="slidenum">
              <a:rPr lang="en-US" smtClean="0"/>
              <a:t>‹#›</a:t>
            </a:fld>
            <a:endParaRPr lang="en-US" dirty="0"/>
          </a:p>
        </p:txBody>
      </p:sp>
    </p:spTree>
    <p:extLst>
      <p:ext uri="{BB962C8B-B14F-4D97-AF65-F5344CB8AC3E}">
        <p14:creationId xmlns:p14="http://schemas.microsoft.com/office/powerpoint/2010/main" val="1697284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53999" y="286603"/>
            <a:ext cx="11675533" cy="678597"/>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3999" y="1058654"/>
            <a:ext cx="5781041"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3999" y="1794936"/>
            <a:ext cx="5781041" cy="3378200"/>
          </a:xfrm>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38333" y="1058654"/>
            <a:ext cx="5791199"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38333" y="1794936"/>
            <a:ext cx="5791199" cy="3378200"/>
          </a:xfrm>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1"/>
          <p:cNvSpPr>
            <a:spLocks noGrp="1"/>
          </p:cNvSpPr>
          <p:nvPr>
            <p:ph type="sldNum" sz="quarter" idx="10"/>
          </p:nvPr>
        </p:nvSpPr>
        <p:spPr/>
        <p:txBody>
          <a:bodyPr/>
          <a:lstStyle/>
          <a:p>
            <a:fld id="{F1D40549-BA90-426B-A2D5-E04BA630BC21}" type="slidenum">
              <a:rPr lang="en-US" smtClean="0"/>
              <a:t>‹#›</a:t>
            </a:fld>
            <a:endParaRPr lang="en-US" dirty="0"/>
          </a:p>
        </p:txBody>
      </p:sp>
    </p:spTree>
    <p:custDataLst>
      <p:tags r:id="rId1"/>
    </p:custDataLst>
    <p:extLst>
      <p:ext uri="{BB962C8B-B14F-4D97-AF65-F5344CB8AC3E}">
        <p14:creationId xmlns:p14="http://schemas.microsoft.com/office/powerpoint/2010/main" val="285973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p:cNvSpPr>
            <a:spLocks noGrp="1"/>
          </p:cNvSpPr>
          <p:nvPr>
            <p:ph type="sldNum" sz="quarter" idx="10"/>
          </p:nvPr>
        </p:nvSpPr>
        <p:spPr/>
        <p:txBody>
          <a:bodyPr/>
          <a:lstStyle/>
          <a:p>
            <a:fld id="{F1D40549-BA90-426B-A2D5-E04BA630BC21}" type="slidenum">
              <a:rPr lang="en-US" smtClean="0"/>
              <a:t>‹#›</a:t>
            </a:fld>
            <a:endParaRPr lang="en-US" dirty="0"/>
          </a:p>
        </p:txBody>
      </p:sp>
    </p:spTree>
    <p:extLst>
      <p:ext uri="{BB962C8B-B14F-4D97-AF65-F5344CB8AC3E}">
        <p14:creationId xmlns:p14="http://schemas.microsoft.com/office/powerpoint/2010/main" val="402453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Slide Number Placeholder 9"/>
          <p:cNvSpPr>
            <a:spLocks noGrp="1"/>
          </p:cNvSpPr>
          <p:nvPr>
            <p:ph type="sldNum" sz="quarter" idx="10"/>
          </p:nvPr>
        </p:nvSpPr>
        <p:spPr/>
        <p:txBody>
          <a:bodyPr/>
          <a:lstStyle>
            <a:lvl1pPr>
              <a:defRPr>
                <a:solidFill>
                  <a:schemeClr val="tx2"/>
                </a:solidFill>
              </a:defRPr>
            </a:lvl1pPr>
          </a:lstStyle>
          <a:p>
            <a:fld id="{F1D40549-BA90-426B-A2D5-E04BA630BC21}" type="slidenum">
              <a:rPr lang="en-US" smtClean="0"/>
              <a:t>‹#›</a:t>
            </a:fld>
            <a:endParaRPr lang="en-US" dirty="0"/>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8042" y="6410651"/>
            <a:ext cx="1301579" cy="447349"/>
          </a:xfrm>
          <a:prstGeom prst="rect">
            <a:avLst/>
          </a:prstGeom>
        </p:spPr>
      </p:pic>
      <p:sp>
        <p:nvSpPr>
          <p:cNvPr id="12" name="TextBox 11"/>
          <p:cNvSpPr txBox="1"/>
          <p:nvPr/>
        </p:nvSpPr>
        <p:spPr>
          <a:xfrm>
            <a:off x="174642" y="6410651"/>
            <a:ext cx="1845276" cy="369332"/>
          </a:xfrm>
          <a:prstGeom prst="rect">
            <a:avLst/>
          </a:prstGeom>
          <a:noFill/>
        </p:spPr>
        <p:txBody>
          <a:bodyPr wrap="square" rtlCol="0">
            <a:spAutoFit/>
          </a:bodyPr>
          <a:lstStyle/>
          <a:p>
            <a:r>
              <a:rPr lang="en-US" dirty="0">
                <a:solidFill>
                  <a:schemeClr val="bg1"/>
                </a:solidFill>
              </a:rPr>
              <a:t>www.score.org</a:t>
            </a:r>
          </a:p>
        </p:txBody>
      </p:sp>
    </p:spTree>
    <p:extLst>
      <p:ext uri="{BB962C8B-B14F-4D97-AF65-F5344CB8AC3E}">
        <p14:creationId xmlns:p14="http://schemas.microsoft.com/office/powerpoint/2010/main" val="13538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963EAC4C-DAF1-499A-9622-1DC9FB683A56}"/>
              </a:ext>
            </a:extLst>
          </p:cNvPr>
          <p:cNvGrpSpPr/>
          <p:nvPr/>
        </p:nvGrpSpPr>
        <p:grpSpPr>
          <a:xfrm>
            <a:off x="0" y="6121888"/>
            <a:ext cx="12192001" cy="736112"/>
            <a:chOff x="0" y="6121888"/>
            <a:chExt cx="12192001" cy="736112"/>
          </a:xfrm>
        </p:grpSpPr>
        <p:sp>
          <p:nvSpPr>
            <p:cNvPr id="15" name="Rectangle 14">
              <a:extLst>
                <a:ext uri="{FF2B5EF4-FFF2-40B4-BE49-F238E27FC236}">
                  <a16:creationId xmlns:a16="http://schemas.microsoft.com/office/drawing/2014/main" id="{EF056F68-675D-49B5-BF7A-F5E317C5813C}"/>
                </a:ext>
              </a:extLst>
            </p:cNvPr>
            <p:cNvSpPr/>
            <p:nvPr/>
          </p:nvSpPr>
          <p:spPr>
            <a:xfrm>
              <a:off x="1" y="6126480"/>
              <a:ext cx="12192000" cy="731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A368569F-D43B-4338-9380-5E8483BF9718}"/>
                </a:ext>
              </a:extLst>
            </p:cNvPr>
            <p:cNvSpPr/>
            <p:nvPr/>
          </p:nvSpPr>
          <p:spPr>
            <a:xfrm>
              <a:off x="0" y="6121888"/>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TextBox 16">
              <a:extLst>
                <a:ext uri="{FF2B5EF4-FFF2-40B4-BE49-F238E27FC236}">
                  <a16:creationId xmlns:a16="http://schemas.microsoft.com/office/drawing/2014/main" id="{702BB959-3C99-47BC-9D24-111BB1E09769}"/>
                </a:ext>
              </a:extLst>
            </p:cNvPr>
            <p:cNvSpPr txBox="1"/>
            <p:nvPr/>
          </p:nvSpPr>
          <p:spPr>
            <a:xfrm>
              <a:off x="174642" y="6318291"/>
              <a:ext cx="1845276" cy="369332"/>
            </a:xfrm>
            <a:prstGeom prst="rect">
              <a:avLst/>
            </a:prstGeom>
            <a:noFill/>
          </p:spPr>
          <p:txBody>
            <a:bodyPr wrap="square" rtlCol="0">
              <a:spAutoFit/>
            </a:bodyPr>
            <a:lstStyle/>
            <a:p>
              <a:r>
                <a:rPr lang="en-US" dirty="0">
                  <a:solidFill>
                    <a:schemeClr val="bg1"/>
                  </a:solidFill>
                </a:rPr>
                <a:t>www.score.org</a:t>
              </a:r>
            </a:p>
          </p:txBody>
        </p:sp>
        <p:pic>
          <p:nvPicPr>
            <p:cNvPr id="18" name="Picture 17">
              <a:extLst>
                <a:ext uri="{FF2B5EF4-FFF2-40B4-BE49-F238E27FC236}">
                  <a16:creationId xmlns:a16="http://schemas.microsoft.com/office/drawing/2014/main" id="{888D2811-6139-4777-890C-CA9059A517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7440"/>
            <a:stretch/>
          </p:blipFill>
          <p:spPr>
            <a:xfrm>
              <a:off x="9470867" y="6342797"/>
              <a:ext cx="1611238" cy="457200"/>
            </a:xfrm>
            <a:prstGeom prst="rect">
              <a:avLst/>
            </a:prstGeom>
          </p:spPr>
        </p:pic>
        <p:pic>
          <p:nvPicPr>
            <p:cNvPr id="19" name="Picture 18" descr="A picture containing drawing, plate&#10;&#10;Description automatically generated">
              <a:extLst>
                <a:ext uri="{FF2B5EF4-FFF2-40B4-BE49-F238E27FC236}">
                  <a16:creationId xmlns:a16="http://schemas.microsoft.com/office/drawing/2014/main" id="{FDCAF86C-5971-4E01-B414-21599EE4F4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63190" y="6199448"/>
              <a:ext cx="640080" cy="640080"/>
            </a:xfrm>
            <a:prstGeom prst="rect">
              <a:avLst/>
            </a:prstGeom>
          </p:spPr>
        </p:pic>
      </p:grpSp>
      <p:sp>
        <p:nvSpPr>
          <p:cNvPr id="13" name="Picture Placeholder 2"/>
          <p:cNvSpPr>
            <a:spLocks noGrp="1" noChangeAspect="1"/>
          </p:cNvSpPr>
          <p:nvPr>
            <p:ph type="pic" idx="10"/>
          </p:nvPr>
        </p:nvSpPr>
        <p:spPr>
          <a:xfrm>
            <a:off x="15" y="1"/>
            <a:ext cx="12191985" cy="6121888"/>
          </a:xfrm>
          <a:blipFill>
            <a:blip r:embed="rId5"/>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bg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013135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3"/>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13" name="Picture 12">
            <a:extLst>
              <a:ext uri="{FF2B5EF4-FFF2-40B4-BE49-F238E27FC236}">
                <a16:creationId xmlns:a16="http://schemas.microsoft.com/office/drawing/2014/main" id="{CEF1F972-8FD0-4722-9483-6F2C5ADD6C0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7440"/>
          <a:stretch/>
        </p:blipFill>
        <p:spPr>
          <a:xfrm>
            <a:off x="10619487" y="6444734"/>
            <a:ext cx="1301579" cy="369332"/>
          </a:xfrm>
          <a:prstGeom prst="rect">
            <a:avLst/>
          </a:prstGeom>
        </p:spPr>
      </p:pic>
    </p:spTree>
    <p:custDataLst>
      <p:tags r:id="rId1"/>
    </p:custDataLst>
    <p:extLst>
      <p:ext uri="{BB962C8B-B14F-4D97-AF65-F5344CB8AC3E}">
        <p14:creationId xmlns:p14="http://schemas.microsoft.com/office/powerpoint/2010/main" val="2973197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09B645B-B897-46BB-A21D-665AC97E50FD}"/>
              </a:ext>
            </a:extLst>
          </p:cNvPr>
          <p:cNvGrpSpPr/>
          <p:nvPr/>
        </p:nvGrpSpPr>
        <p:grpSpPr>
          <a:xfrm>
            <a:off x="0" y="6121888"/>
            <a:ext cx="12192001" cy="736112"/>
            <a:chOff x="0" y="6121888"/>
            <a:chExt cx="12192001" cy="736112"/>
          </a:xfrm>
        </p:grpSpPr>
        <p:sp>
          <p:nvSpPr>
            <p:cNvPr id="9" name="Rectangle 8">
              <a:extLst>
                <a:ext uri="{FF2B5EF4-FFF2-40B4-BE49-F238E27FC236}">
                  <a16:creationId xmlns:a16="http://schemas.microsoft.com/office/drawing/2014/main" id="{21D10699-64A9-4E8A-B8E8-EC56FB79C9C6}"/>
                </a:ext>
              </a:extLst>
            </p:cNvPr>
            <p:cNvSpPr/>
            <p:nvPr/>
          </p:nvSpPr>
          <p:spPr>
            <a:xfrm>
              <a:off x="1" y="6126480"/>
              <a:ext cx="12192000" cy="731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674A758-9974-499F-B151-E26FEED25046}"/>
                </a:ext>
              </a:extLst>
            </p:cNvPr>
            <p:cNvSpPr/>
            <p:nvPr/>
          </p:nvSpPr>
          <p:spPr>
            <a:xfrm>
              <a:off x="0" y="6121888"/>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a:extLst>
                <a:ext uri="{FF2B5EF4-FFF2-40B4-BE49-F238E27FC236}">
                  <a16:creationId xmlns:a16="http://schemas.microsoft.com/office/drawing/2014/main" id="{35300770-05A3-490D-AC30-46A0AE23CD6A}"/>
                </a:ext>
              </a:extLst>
            </p:cNvPr>
            <p:cNvSpPr txBox="1"/>
            <p:nvPr/>
          </p:nvSpPr>
          <p:spPr>
            <a:xfrm>
              <a:off x="174642" y="6318291"/>
              <a:ext cx="1845276" cy="369332"/>
            </a:xfrm>
            <a:prstGeom prst="rect">
              <a:avLst/>
            </a:prstGeom>
            <a:noFill/>
          </p:spPr>
          <p:txBody>
            <a:bodyPr wrap="square" rtlCol="0">
              <a:spAutoFit/>
            </a:bodyPr>
            <a:lstStyle/>
            <a:p>
              <a:r>
                <a:rPr lang="en-US" dirty="0">
                  <a:solidFill>
                    <a:schemeClr val="bg1"/>
                  </a:solidFill>
                </a:rPr>
                <a:t>www.score.org</a:t>
              </a:r>
            </a:p>
          </p:txBody>
        </p:sp>
        <p:pic>
          <p:nvPicPr>
            <p:cNvPr id="13" name="Picture 12">
              <a:extLst>
                <a:ext uri="{FF2B5EF4-FFF2-40B4-BE49-F238E27FC236}">
                  <a16:creationId xmlns:a16="http://schemas.microsoft.com/office/drawing/2014/main" id="{D15B9A9D-BA06-47D5-9638-B2BFC09A082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7440"/>
            <a:stretch/>
          </p:blipFill>
          <p:spPr>
            <a:xfrm>
              <a:off x="9470867" y="6342797"/>
              <a:ext cx="1611238" cy="457200"/>
            </a:xfrm>
            <a:prstGeom prst="rect">
              <a:avLst/>
            </a:prstGeom>
          </p:spPr>
        </p:pic>
        <p:pic>
          <p:nvPicPr>
            <p:cNvPr id="14" name="Picture 13" descr="A picture containing drawing, plate&#10;&#10;Description automatically generated">
              <a:extLst>
                <a:ext uri="{FF2B5EF4-FFF2-40B4-BE49-F238E27FC236}">
                  <a16:creationId xmlns:a16="http://schemas.microsoft.com/office/drawing/2014/main" id="{A81A801C-9674-4451-A69E-D17A031077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63190" y="6199448"/>
              <a:ext cx="640080" cy="640080"/>
            </a:xfrm>
            <a:prstGeom prst="rect">
              <a:avLst/>
            </a:prstGeom>
          </p:spPr>
        </p:pic>
      </p:grpSp>
      <p:sp>
        <p:nvSpPr>
          <p:cNvPr id="2" name="Slide Number Placeholder 1"/>
          <p:cNvSpPr>
            <a:spLocks noGrp="1"/>
          </p:cNvSpPr>
          <p:nvPr>
            <p:ph type="sldNum" sz="quarter" idx="10"/>
          </p:nvPr>
        </p:nvSpPr>
        <p:spPr/>
        <p:txBody>
          <a:bodyPr/>
          <a:lstStyle/>
          <a:p>
            <a:fld id="{F1D40549-BA90-426B-A2D5-E04BA630BC21}" type="slidenum">
              <a:rPr lang="en-US" smtClean="0"/>
              <a:t>‹#›</a:t>
            </a:fld>
            <a:endParaRPr lang="en-US" dirty="0"/>
          </a:p>
        </p:txBody>
      </p:sp>
    </p:spTree>
    <p:extLst>
      <p:ext uri="{BB962C8B-B14F-4D97-AF65-F5344CB8AC3E}">
        <p14:creationId xmlns:p14="http://schemas.microsoft.com/office/powerpoint/2010/main" val="1672138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ags" Target="../tags/tag7.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685A48C-53F2-432C-898F-35B4BD93377C}"/>
              </a:ext>
            </a:extLst>
          </p:cNvPr>
          <p:cNvGrpSpPr/>
          <p:nvPr/>
        </p:nvGrpSpPr>
        <p:grpSpPr>
          <a:xfrm>
            <a:off x="0" y="6121888"/>
            <a:ext cx="12192001" cy="736112"/>
            <a:chOff x="0" y="6121888"/>
            <a:chExt cx="12192001" cy="736112"/>
          </a:xfrm>
        </p:grpSpPr>
        <p:sp>
          <p:nvSpPr>
            <p:cNvPr id="7" name="Rectangle 6"/>
            <p:cNvSpPr/>
            <p:nvPr/>
          </p:nvSpPr>
          <p:spPr>
            <a:xfrm>
              <a:off x="1" y="6126480"/>
              <a:ext cx="12192000" cy="731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121888"/>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174642" y="6318291"/>
              <a:ext cx="1845276" cy="369332"/>
            </a:xfrm>
            <a:prstGeom prst="rect">
              <a:avLst/>
            </a:prstGeom>
            <a:noFill/>
          </p:spPr>
          <p:txBody>
            <a:bodyPr wrap="square" rtlCol="0">
              <a:spAutoFit/>
            </a:bodyPr>
            <a:lstStyle/>
            <a:p>
              <a:r>
                <a:rPr lang="en-US" dirty="0">
                  <a:solidFill>
                    <a:schemeClr val="bg1"/>
                  </a:solidFill>
                </a:rPr>
                <a:t>www.score.org</a:t>
              </a:r>
            </a:p>
          </p:txBody>
        </p:sp>
        <p:pic>
          <p:nvPicPr>
            <p:cNvPr id="14" name="Picture 13"/>
            <p:cNvPicPr>
              <a:picLocks noChangeAspect="1"/>
            </p:cNvPicPr>
            <p:nvPr/>
          </p:nvPicPr>
          <p:blipFill rotWithShape="1">
            <a:blip r:embed="rId14" cstate="print">
              <a:extLst>
                <a:ext uri="{28A0092B-C50C-407E-A947-70E740481C1C}">
                  <a14:useLocalDpi xmlns:a14="http://schemas.microsoft.com/office/drawing/2010/main" val="0"/>
                </a:ext>
              </a:extLst>
            </a:blip>
            <a:srcRect b="17440"/>
            <a:stretch/>
          </p:blipFill>
          <p:spPr>
            <a:xfrm>
              <a:off x="9470867" y="6342797"/>
              <a:ext cx="1611238" cy="457200"/>
            </a:xfrm>
            <a:prstGeom prst="rect">
              <a:avLst/>
            </a:prstGeom>
          </p:spPr>
        </p:pic>
        <p:pic>
          <p:nvPicPr>
            <p:cNvPr id="11" name="Picture 10" descr="A picture containing drawing, plate&#10;&#10;Description automatically generated">
              <a:extLst>
                <a:ext uri="{FF2B5EF4-FFF2-40B4-BE49-F238E27FC236}">
                  <a16:creationId xmlns:a16="http://schemas.microsoft.com/office/drawing/2014/main" id="{2C3F0040-568C-48E3-9EEA-03DA2FA7375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363190" y="6199448"/>
              <a:ext cx="640080" cy="640080"/>
            </a:xfrm>
            <a:prstGeom prst="rect">
              <a:avLst/>
            </a:prstGeom>
          </p:spPr>
        </p:pic>
      </p:grpSp>
      <p:sp>
        <p:nvSpPr>
          <p:cNvPr id="2" name="Title Placeholder 1"/>
          <p:cNvSpPr>
            <a:spLocks noGrp="1"/>
          </p:cNvSpPr>
          <p:nvPr>
            <p:ph type="title"/>
          </p:nvPr>
        </p:nvSpPr>
        <p:spPr>
          <a:xfrm>
            <a:off x="174641" y="286603"/>
            <a:ext cx="11746425" cy="67859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74641" y="1024185"/>
            <a:ext cx="11746425" cy="4844909"/>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5439988" y="6459785"/>
            <a:ext cx="1312025" cy="365125"/>
          </a:xfrm>
          <a:prstGeom prst="rect">
            <a:avLst/>
          </a:prstGeom>
        </p:spPr>
        <p:txBody>
          <a:bodyPr vert="horz" lIns="91440" tIns="45720" rIns="91440" bIns="45720" rtlCol="0" anchor="ctr"/>
          <a:lstStyle>
            <a:lvl1pPr algn="ctr">
              <a:defRPr sz="1050">
                <a:solidFill>
                  <a:srgbClr val="FFFFFF"/>
                </a:solidFill>
              </a:defRPr>
            </a:lvl1pPr>
          </a:lstStyle>
          <a:p>
            <a:fld id="{F1D40549-BA90-426B-A2D5-E04BA630BC21}" type="slidenum">
              <a:rPr lang="en-US" smtClean="0"/>
              <a:t>‹#›</a:t>
            </a:fld>
            <a:endParaRPr lang="en-US" dirty="0"/>
          </a:p>
        </p:txBody>
      </p:sp>
      <p:cxnSp>
        <p:nvCxnSpPr>
          <p:cNvPr id="10" name="Straight Connector 9"/>
          <p:cNvCxnSpPr/>
          <p:nvPr/>
        </p:nvCxnSpPr>
        <p:spPr>
          <a:xfrm>
            <a:off x="266700" y="857311"/>
            <a:ext cx="116586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ustDataLst>
      <p:tags r:id="rId13"/>
    </p:custDataLst>
    <p:extLst>
      <p:ext uri="{BB962C8B-B14F-4D97-AF65-F5344CB8AC3E}">
        <p14:creationId xmlns:p14="http://schemas.microsoft.com/office/powerpoint/2010/main" val="18854643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9" r:id="rId6"/>
    <p:sldLayoutId id="2147483680" r:id="rId7"/>
    <p:sldLayoutId id="2147483681" r:id="rId8"/>
    <p:sldLayoutId id="2147483682" r:id="rId9"/>
    <p:sldLayoutId id="2147483683" r:id="rId10"/>
    <p:sldLayoutId id="2147483695" r:id="rId11"/>
  </p:sldLayoutIdLst>
  <p:txStyles>
    <p:titleStyle>
      <a:lvl1pPr algn="l" defTabSz="914400" rtl="0" eaLnBrk="1" latinLnBrk="0" hangingPunct="1">
        <a:lnSpc>
          <a:spcPct val="85000"/>
        </a:lnSpc>
        <a:spcBef>
          <a:spcPct val="0"/>
        </a:spcBef>
        <a:buNone/>
        <a:defRPr sz="4000" kern="1200" spc="-50" baseline="0">
          <a:solidFill>
            <a:schemeClr val="tx1"/>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3200" kern="1200">
          <a:solidFill>
            <a:schemeClr val="tx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tx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tx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A10F2D7-2416-4877-9355-7CDE9257E608}"/>
              </a:ext>
            </a:extLst>
          </p:cNvPr>
          <p:cNvGrpSpPr/>
          <p:nvPr/>
        </p:nvGrpSpPr>
        <p:grpSpPr>
          <a:xfrm>
            <a:off x="147031" y="6172835"/>
            <a:ext cx="11783877" cy="640080"/>
            <a:chOff x="147031" y="6172835"/>
            <a:chExt cx="11783877" cy="640080"/>
          </a:xfrm>
        </p:grpSpPr>
        <p:sp>
          <p:nvSpPr>
            <p:cNvPr id="14" name="TextBox 13"/>
            <p:cNvSpPr txBox="1"/>
            <p:nvPr/>
          </p:nvSpPr>
          <p:spPr>
            <a:xfrm>
              <a:off x="147031" y="6410651"/>
              <a:ext cx="1845276" cy="338554"/>
            </a:xfrm>
            <a:prstGeom prst="rect">
              <a:avLst/>
            </a:prstGeom>
            <a:noFill/>
          </p:spPr>
          <p:txBody>
            <a:bodyPr wrap="square" rtlCol="0">
              <a:spAutoFit/>
            </a:bodyPr>
            <a:lstStyle/>
            <a:p>
              <a:r>
                <a:rPr lang="en-US" sz="1600" dirty="0">
                  <a:solidFill>
                    <a:schemeClr val="bg2"/>
                  </a:solidFill>
                  <a:latin typeface="Gill Sans MT"/>
                </a:rPr>
                <a:t>www.score.org</a:t>
              </a:r>
            </a:p>
          </p:txBody>
        </p:sp>
        <p:pic>
          <p:nvPicPr>
            <p:cNvPr id="15" name="Picture 14"/>
            <p:cNvPicPr>
              <a:picLocks noChangeAspect="1"/>
            </p:cNvPicPr>
            <p:nvPr/>
          </p:nvPicPr>
          <p:blipFill rotWithShape="1">
            <a:blip r:embed="rId13" cstate="print">
              <a:extLst>
                <a:ext uri="{28A0092B-C50C-407E-A947-70E740481C1C}">
                  <a14:useLocalDpi xmlns:a14="http://schemas.microsoft.com/office/drawing/2010/main" val="0"/>
                </a:ext>
              </a:extLst>
            </a:blip>
            <a:srcRect l="10185" t="28704" r="6945" b="23611"/>
            <a:stretch/>
          </p:blipFill>
          <p:spPr>
            <a:xfrm>
              <a:off x="9740515" y="6354582"/>
              <a:ext cx="1371600" cy="394623"/>
            </a:xfrm>
            <a:prstGeom prst="rect">
              <a:avLst/>
            </a:prstGeom>
          </p:spPr>
        </p:pic>
        <p:pic>
          <p:nvPicPr>
            <p:cNvPr id="5" name="Picture 4" descr="A close up of a sign&#10;&#10;Description automatically generated">
              <a:extLst>
                <a:ext uri="{FF2B5EF4-FFF2-40B4-BE49-F238E27FC236}">
                  <a16:creationId xmlns:a16="http://schemas.microsoft.com/office/drawing/2014/main" id="{C5F9DA71-5105-4F1E-857A-40AE3C1460ED}"/>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1290828" y="6172835"/>
              <a:ext cx="640080" cy="640080"/>
            </a:xfrm>
            <a:prstGeom prst="rect">
              <a:avLst/>
            </a:prstGeom>
          </p:spPr>
        </p:pic>
      </p:grpSp>
      <p:sp>
        <p:nvSpPr>
          <p:cNvPr id="2" name="Title Placeholder 1"/>
          <p:cNvSpPr>
            <a:spLocks noGrp="1"/>
          </p:cNvSpPr>
          <p:nvPr>
            <p:ph type="title"/>
          </p:nvPr>
        </p:nvSpPr>
        <p:spPr>
          <a:xfrm>
            <a:off x="489528" y="572270"/>
            <a:ext cx="11144828" cy="111841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89527" y="1825625"/>
            <a:ext cx="1114482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2DC41B93-495C-414A-91A8-7CC689EB5919}" type="slidenum">
              <a:rPr lang="en-US" smtClean="0"/>
              <a:pPr/>
              <a:t>‹#›</a:t>
            </a:fld>
            <a:endParaRPr lang="en-US" dirty="0"/>
          </a:p>
        </p:txBody>
      </p:sp>
      <p:sp>
        <p:nvSpPr>
          <p:cNvPr id="12" name="Rectangle 11"/>
          <p:cNvSpPr/>
          <p:nvPr/>
        </p:nvSpPr>
        <p:spPr>
          <a:xfrm>
            <a:off x="1" y="450203"/>
            <a:ext cx="12192001" cy="65998"/>
          </a:xfrm>
          <a:prstGeom prst="rect">
            <a:avLst/>
          </a:prstGeom>
          <a:solidFill>
            <a:srgbClr val="6A9F42"/>
          </a:solidFill>
          <a:ln w="15875" cap="flat" cmpd="sng" algn="ctr">
            <a:noFill/>
            <a:prstDash val="solid"/>
          </a:ln>
          <a:effectLst/>
        </p:spPr>
      </p:sp>
      <p:sp>
        <p:nvSpPr>
          <p:cNvPr id="11" name="Rectangle 10"/>
          <p:cNvSpPr/>
          <p:nvPr/>
        </p:nvSpPr>
        <p:spPr>
          <a:xfrm>
            <a:off x="1" y="0"/>
            <a:ext cx="12192000" cy="457200"/>
          </a:xfrm>
          <a:prstGeom prst="rect">
            <a:avLst/>
          </a:prstGeom>
          <a:solidFill>
            <a:srgbClr val="006EB7"/>
          </a:solidFill>
          <a:ln w="15875" cap="flat" cmpd="sng" algn="ctr">
            <a:noFill/>
            <a:prstDash val="solid"/>
          </a:ln>
          <a:effectLst/>
        </p:spPr>
      </p:sp>
    </p:spTree>
    <p:custDataLst>
      <p:tags r:id="rId12"/>
    </p:custDataLst>
    <p:extLst>
      <p:ext uri="{BB962C8B-B14F-4D97-AF65-F5344CB8AC3E}">
        <p14:creationId xmlns:p14="http://schemas.microsoft.com/office/powerpoint/2010/main" val="26515292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sba.gov/funding-programs/loans/coronavirus-relief-options"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s://home.treasury.gov/cares" TargetMode="External"/><Relationship Id="rId5" Type="http://schemas.openxmlformats.org/officeDocument/2006/relationships/hyperlink" Target="https://www.score.org/coronavirus-sba-loans-and-cares-act-assistance" TargetMode="External"/><Relationship Id="rId4" Type="http://schemas.openxmlformats.org/officeDocument/2006/relationships/hyperlink" Target="https://www.sba.gov/article/2020/mar/02/100-most-active-sba-7a-lenders"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home.treasury.gov/car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63778-6B38-4F87-B8B1-42DB4144EE4C}"/>
              </a:ext>
            </a:extLst>
          </p:cNvPr>
          <p:cNvSpPr>
            <a:spLocks noGrp="1"/>
          </p:cNvSpPr>
          <p:nvPr>
            <p:ph type="title"/>
          </p:nvPr>
        </p:nvSpPr>
        <p:spPr/>
        <p:txBody>
          <a:bodyPr/>
          <a:lstStyle/>
          <a:p>
            <a:r>
              <a:rPr lang="en-US" dirty="0"/>
              <a:t>Understanding the Paycheck Protection Program (CARES Act)</a:t>
            </a:r>
          </a:p>
        </p:txBody>
      </p:sp>
      <p:sp>
        <p:nvSpPr>
          <p:cNvPr id="3" name="Text Placeholder 2">
            <a:extLst>
              <a:ext uri="{FF2B5EF4-FFF2-40B4-BE49-F238E27FC236}">
                <a16:creationId xmlns:a16="http://schemas.microsoft.com/office/drawing/2014/main" id="{60D3C840-7C6D-4C8F-B80D-71BA1AFB345D}"/>
              </a:ext>
            </a:extLst>
          </p:cNvPr>
          <p:cNvSpPr>
            <a:spLocks noGrp="1"/>
          </p:cNvSpPr>
          <p:nvPr>
            <p:ph type="body" idx="1"/>
          </p:nvPr>
        </p:nvSpPr>
        <p:spPr/>
        <p:txBody>
          <a:bodyPr/>
          <a:lstStyle/>
          <a:p>
            <a:r>
              <a:rPr lang="en-US" dirty="0"/>
              <a:t>Nebraska Route 81 </a:t>
            </a:r>
            <a:r>
              <a:rPr lang="en-US"/>
              <a:t>SCORE Chapter</a:t>
            </a:r>
            <a:endParaRPr lang="en-US" dirty="0"/>
          </a:p>
          <a:p>
            <a:r>
              <a:rPr lang="en-US" dirty="0"/>
              <a:t>April 7, 2020</a:t>
            </a:r>
          </a:p>
        </p:txBody>
      </p:sp>
    </p:spTree>
    <p:extLst>
      <p:ext uri="{BB962C8B-B14F-4D97-AF65-F5344CB8AC3E}">
        <p14:creationId xmlns:p14="http://schemas.microsoft.com/office/powerpoint/2010/main" val="2630249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27FF-AD93-49C8-859B-707C964778A3}"/>
              </a:ext>
            </a:extLst>
          </p:cNvPr>
          <p:cNvSpPr>
            <a:spLocks noGrp="1"/>
          </p:cNvSpPr>
          <p:nvPr>
            <p:ph type="title"/>
          </p:nvPr>
        </p:nvSpPr>
        <p:spPr/>
        <p:txBody>
          <a:bodyPr/>
          <a:lstStyle/>
          <a:p>
            <a:r>
              <a:rPr lang="en-US" dirty="0"/>
              <a:t>PPP – Loan Details</a:t>
            </a:r>
          </a:p>
        </p:txBody>
      </p:sp>
      <p:graphicFrame>
        <p:nvGraphicFramePr>
          <p:cNvPr id="4" name="Table 4">
            <a:extLst>
              <a:ext uri="{FF2B5EF4-FFF2-40B4-BE49-F238E27FC236}">
                <a16:creationId xmlns:a16="http://schemas.microsoft.com/office/drawing/2014/main" id="{AD0D35F5-99CD-4EA8-ACFB-446FFA6B64B3}"/>
              </a:ext>
            </a:extLst>
          </p:cNvPr>
          <p:cNvGraphicFramePr>
            <a:graphicFrameLocks noGrp="1"/>
          </p:cNvGraphicFramePr>
          <p:nvPr>
            <p:ph idx="1"/>
            <p:extLst>
              <p:ext uri="{D42A27DB-BD31-4B8C-83A1-F6EECF244321}">
                <p14:modId xmlns:p14="http://schemas.microsoft.com/office/powerpoint/2010/main" val="1403979836"/>
              </p:ext>
            </p:extLst>
          </p:nvPr>
        </p:nvGraphicFramePr>
        <p:xfrm>
          <a:off x="174112" y="1023937"/>
          <a:ext cx="11746426" cy="3735632"/>
        </p:xfrm>
        <a:graphic>
          <a:graphicData uri="http://schemas.openxmlformats.org/drawingml/2006/table">
            <a:tbl>
              <a:tblPr firstRow="1" bandRow="1">
                <a:tableStyleId>{5C22544A-7EE6-4342-B048-85BDC9FD1C3A}</a:tableStyleId>
              </a:tblPr>
              <a:tblGrid>
                <a:gridCol w="5873213">
                  <a:extLst>
                    <a:ext uri="{9D8B030D-6E8A-4147-A177-3AD203B41FA5}">
                      <a16:colId xmlns:a16="http://schemas.microsoft.com/office/drawing/2014/main" val="126155248"/>
                    </a:ext>
                  </a:extLst>
                </a:gridCol>
                <a:gridCol w="5873213">
                  <a:extLst>
                    <a:ext uri="{9D8B030D-6E8A-4147-A177-3AD203B41FA5}">
                      <a16:colId xmlns:a16="http://schemas.microsoft.com/office/drawing/2014/main" val="1507148075"/>
                    </a:ext>
                  </a:extLst>
                </a:gridCol>
              </a:tblGrid>
              <a:tr h="395219">
                <a:tc>
                  <a:txBody>
                    <a:bodyPr/>
                    <a:lstStyle/>
                    <a:p>
                      <a:r>
                        <a:rPr lang="en-US" dirty="0"/>
                        <a:t>Covered Period</a:t>
                      </a:r>
                    </a:p>
                  </a:txBody>
                  <a:tcPr/>
                </a:tc>
                <a:tc>
                  <a:txBody>
                    <a:bodyPr/>
                    <a:lstStyle/>
                    <a:p>
                      <a:r>
                        <a:rPr lang="en-US" dirty="0"/>
                        <a:t>2/15/2020 through 6/30/2020</a:t>
                      </a:r>
                    </a:p>
                  </a:txBody>
                  <a:tcPr/>
                </a:tc>
                <a:extLst>
                  <a:ext uri="{0D108BD9-81ED-4DB2-BD59-A6C34878D82A}">
                    <a16:rowId xmlns:a16="http://schemas.microsoft.com/office/drawing/2014/main" val="826799623"/>
                  </a:ext>
                </a:extLst>
              </a:tr>
              <a:tr h="682159">
                <a:tc>
                  <a:txBody>
                    <a:bodyPr/>
                    <a:lstStyle/>
                    <a:p>
                      <a:r>
                        <a:rPr lang="en-US" dirty="0"/>
                        <a:t>Loan Amount</a:t>
                      </a:r>
                    </a:p>
                  </a:txBody>
                  <a:tcPr/>
                </a:tc>
                <a:tc>
                  <a:txBody>
                    <a:bodyPr/>
                    <a:lstStyle/>
                    <a:p>
                      <a:r>
                        <a:rPr lang="en-US" dirty="0"/>
                        <a:t>2.5 times the average total monthly payroll costs for the 12 months prior to loan origination date – up to $10 million</a:t>
                      </a:r>
                    </a:p>
                  </a:txBody>
                  <a:tcPr/>
                </a:tc>
                <a:extLst>
                  <a:ext uri="{0D108BD9-81ED-4DB2-BD59-A6C34878D82A}">
                    <a16:rowId xmlns:a16="http://schemas.microsoft.com/office/drawing/2014/main" val="1362101952"/>
                  </a:ext>
                </a:extLst>
              </a:tr>
              <a:tr h="395219">
                <a:tc>
                  <a:txBody>
                    <a:bodyPr/>
                    <a:lstStyle/>
                    <a:p>
                      <a:r>
                        <a:rPr lang="en-US" dirty="0"/>
                        <a:t>Interest Rate</a:t>
                      </a:r>
                    </a:p>
                  </a:txBody>
                  <a:tcPr/>
                </a:tc>
                <a:tc>
                  <a:txBody>
                    <a:bodyPr/>
                    <a:lstStyle/>
                    <a:p>
                      <a:r>
                        <a:rPr lang="en-US" dirty="0"/>
                        <a:t>Fixed rate of 1%</a:t>
                      </a:r>
                    </a:p>
                  </a:txBody>
                  <a:tcPr/>
                </a:tc>
                <a:extLst>
                  <a:ext uri="{0D108BD9-81ED-4DB2-BD59-A6C34878D82A}">
                    <a16:rowId xmlns:a16="http://schemas.microsoft.com/office/drawing/2014/main" val="2058096778"/>
                  </a:ext>
                </a:extLst>
              </a:tr>
              <a:tr h="395219">
                <a:tc>
                  <a:txBody>
                    <a:bodyPr/>
                    <a:lstStyle/>
                    <a:p>
                      <a:r>
                        <a:rPr lang="en-US" dirty="0"/>
                        <a:t>Loan Duration</a:t>
                      </a:r>
                    </a:p>
                  </a:txBody>
                  <a:tcPr/>
                </a:tc>
                <a:tc>
                  <a:txBody>
                    <a:bodyPr/>
                    <a:lstStyle/>
                    <a:p>
                      <a:r>
                        <a:rPr lang="en-US" dirty="0"/>
                        <a:t>2 years; no prepayment penalties or fees</a:t>
                      </a:r>
                    </a:p>
                  </a:txBody>
                  <a:tcPr/>
                </a:tc>
                <a:extLst>
                  <a:ext uri="{0D108BD9-81ED-4DB2-BD59-A6C34878D82A}">
                    <a16:rowId xmlns:a16="http://schemas.microsoft.com/office/drawing/2014/main" val="763145351"/>
                  </a:ext>
                </a:extLst>
              </a:tr>
              <a:tr h="395219">
                <a:tc>
                  <a:txBody>
                    <a:bodyPr/>
                    <a:lstStyle/>
                    <a:p>
                      <a:r>
                        <a:rPr lang="en-US" dirty="0"/>
                        <a:t>Collateral Required </a:t>
                      </a:r>
                    </a:p>
                  </a:txBody>
                  <a:tcPr/>
                </a:tc>
                <a:tc>
                  <a:txBody>
                    <a:bodyPr/>
                    <a:lstStyle/>
                    <a:p>
                      <a:r>
                        <a:rPr lang="en-US" dirty="0"/>
                        <a:t>No </a:t>
                      </a:r>
                    </a:p>
                  </a:txBody>
                  <a:tcPr/>
                </a:tc>
                <a:extLst>
                  <a:ext uri="{0D108BD9-81ED-4DB2-BD59-A6C34878D82A}">
                    <a16:rowId xmlns:a16="http://schemas.microsoft.com/office/drawing/2014/main" val="1831225581"/>
                  </a:ext>
                </a:extLst>
              </a:tr>
              <a:tr h="395219">
                <a:tc>
                  <a:txBody>
                    <a:bodyPr/>
                    <a:lstStyle/>
                    <a:p>
                      <a:r>
                        <a:rPr lang="en-US" dirty="0"/>
                        <a:t>Personal Guarantee Required</a:t>
                      </a:r>
                    </a:p>
                  </a:txBody>
                  <a:tcPr/>
                </a:tc>
                <a:tc>
                  <a:txBody>
                    <a:bodyPr/>
                    <a:lstStyle/>
                    <a:p>
                      <a:r>
                        <a:rPr lang="en-US" dirty="0"/>
                        <a:t>No</a:t>
                      </a:r>
                    </a:p>
                  </a:txBody>
                  <a:tcPr/>
                </a:tc>
                <a:extLst>
                  <a:ext uri="{0D108BD9-81ED-4DB2-BD59-A6C34878D82A}">
                    <a16:rowId xmlns:a16="http://schemas.microsoft.com/office/drawing/2014/main" val="3514215685"/>
                  </a:ext>
                </a:extLst>
              </a:tr>
              <a:tr h="682159">
                <a:tc>
                  <a:txBody>
                    <a:bodyPr/>
                    <a:lstStyle/>
                    <a:p>
                      <a:r>
                        <a:rPr lang="en-US" dirty="0"/>
                        <a:t>Payment Deferral</a:t>
                      </a:r>
                    </a:p>
                  </a:txBody>
                  <a:tcPr/>
                </a:tc>
                <a:tc>
                  <a:txBody>
                    <a:bodyPr/>
                    <a:lstStyle/>
                    <a:p>
                      <a:r>
                        <a:rPr lang="en-US" dirty="0"/>
                        <a:t>6 months, including interest</a:t>
                      </a:r>
                    </a:p>
                  </a:txBody>
                  <a:tcPr/>
                </a:tc>
                <a:extLst>
                  <a:ext uri="{0D108BD9-81ED-4DB2-BD59-A6C34878D82A}">
                    <a16:rowId xmlns:a16="http://schemas.microsoft.com/office/drawing/2014/main" val="907223966"/>
                  </a:ext>
                </a:extLst>
              </a:tr>
              <a:tr h="395219">
                <a:tc>
                  <a:txBody>
                    <a:bodyPr/>
                    <a:lstStyle/>
                    <a:p>
                      <a:r>
                        <a:rPr lang="en-US" dirty="0"/>
                        <a:t>Forgiveness Available</a:t>
                      </a:r>
                    </a:p>
                  </a:txBody>
                  <a:tcPr/>
                </a:tc>
                <a:tc>
                  <a:txBody>
                    <a:bodyPr/>
                    <a:lstStyle/>
                    <a:p>
                      <a:r>
                        <a:rPr lang="en-US" dirty="0"/>
                        <a:t>Yes</a:t>
                      </a:r>
                    </a:p>
                  </a:txBody>
                  <a:tcPr/>
                </a:tc>
                <a:extLst>
                  <a:ext uri="{0D108BD9-81ED-4DB2-BD59-A6C34878D82A}">
                    <a16:rowId xmlns:a16="http://schemas.microsoft.com/office/drawing/2014/main" val="1140958646"/>
                  </a:ext>
                </a:extLst>
              </a:tr>
            </a:tbl>
          </a:graphicData>
        </a:graphic>
      </p:graphicFrame>
    </p:spTree>
    <p:extLst>
      <p:ext uri="{BB962C8B-B14F-4D97-AF65-F5344CB8AC3E}">
        <p14:creationId xmlns:p14="http://schemas.microsoft.com/office/powerpoint/2010/main" val="2134637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94224-E09E-4E46-89D5-D50513BBFBCF}"/>
              </a:ext>
            </a:extLst>
          </p:cNvPr>
          <p:cNvSpPr>
            <a:spLocks noGrp="1"/>
          </p:cNvSpPr>
          <p:nvPr>
            <p:ph type="title"/>
          </p:nvPr>
        </p:nvSpPr>
        <p:spPr/>
        <p:txBody>
          <a:bodyPr/>
          <a:lstStyle/>
          <a:p>
            <a:r>
              <a:rPr lang="en-US" dirty="0"/>
              <a:t>PPP – What can I use the loan for?</a:t>
            </a:r>
          </a:p>
        </p:txBody>
      </p:sp>
      <p:sp>
        <p:nvSpPr>
          <p:cNvPr id="3" name="Content Placeholder 2">
            <a:extLst>
              <a:ext uri="{FF2B5EF4-FFF2-40B4-BE49-F238E27FC236}">
                <a16:creationId xmlns:a16="http://schemas.microsoft.com/office/drawing/2014/main" id="{D102FD2C-B6D6-417A-B17F-B174F0E1DE6B}"/>
              </a:ext>
            </a:extLst>
          </p:cNvPr>
          <p:cNvSpPr>
            <a:spLocks noGrp="1"/>
          </p:cNvSpPr>
          <p:nvPr>
            <p:ph idx="1"/>
          </p:nvPr>
        </p:nvSpPr>
        <p:spPr/>
        <p:txBody>
          <a:bodyPr>
            <a:normAutofit fontScale="92500" lnSpcReduction="20000"/>
          </a:bodyPr>
          <a:lstStyle/>
          <a:p>
            <a:r>
              <a:rPr lang="en-US" dirty="0"/>
              <a:t>Payroll costs </a:t>
            </a:r>
          </a:p>
          <a:p>
            <a:r>
              <a:rPr lang="en-US" dirty="0"/>
              <a:t>Costs related to the continuation of group health care benefits during periods of paid sick, medical, or family leave, and insurance premiums</a:t>
            </a:r>
          </a:p>
          <a:p>
            <a:r>
              <a:rPr lang="en-US" dirty="0"/>
              <a:t>Payments of interest on any mortgage obligation (which shall not include any prepayment of principal on a mortgage) </a:t>
            </a:r>
          </a:p>
          <a:p>
            <a:r>
              <a:rPr lang="en-US" dirty="0"/>
              <a:t>Rent (including rent under a lease agreement)</a:t>
            </a:r>
          </a:p>
          <a:p>
            <a:r>
              <a:rPr lang="en-US" dirty="0"/>
              <a:t>Utilities</a:t>
            </a:r>
          </a:p>
          <a:p>
            <a:r>
              <a:rPr lang="en-US" dirty="0"/>
              <a:t>Interest on any other debt obligations that were incurred before February 15, 2020</a:t>
            </a:r>
          </a:p>
          <a:p>
            <a:r>
              <a:rPr lang="en-US" dirty="0"/>
              <a:t>Refinancing an SBA EIDL loan made between January 31, 2020 and April 3, 2020 </a:t>
            </a:r>
          </a:p>
        </p:txBody>
      </p:sp>
    </p:spTree>
    <p:extLst>
      <p:ext uri="{BB962C8B-B14F-4D97-AF65-F5344CB8AC3E}">
        <p14:creationId xmlns:p14="http://schemas.microsoft.com/office/powerpoint/2010/main" val="386068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AF83-FFC3-4E59-9C8B-FE454C9CE4F1}"/>
              </a:ext>
            </a:extLst>
          </p:cNvPr>
          <p:cNvSpPr>
            <a:spLocks noGrp="1"/>
          </p:cNvSpPr>
          <p:nvPr>
            <p:ph type="title"/>
          </p:nvPr>
        </p:nvSpPr>
        <p:spPr/>
        <p:txBody>
          <a:bodyPr/>
          <a:lstStyle/>
          <a:p>
            <a:r>
              <a:rPr lang="en-US" dirty="0"/>
              <a:t>PPP – How much can I BORROW?</a:t>
            </a:r>
          </a:p>
        </p:txBody>
      </p:sp>
      <p:graphicFrame>
        <p:nvGraphicFramePr>
          <p:cNvPr id="4" name="Table 4">
            <a:extLst>
              <a:ext uri="{FF2B5EF4-FFF2-40B4-BE49-F238E27FC236}">
                <a16:creationId xmlns:a16="http://schemas.microsoft.com/office/drawing/2014/main" id="{84C43B71-AD1C-43F2-BC19-CC25EA35C616}"/>
              </a:ext>
            </a:extLst>
          </p:cNvPr>
          <p:cNvGraphicFramePr>
            <a:graphicFrameLocks noGrp="1"/>
          </p:cNvGraphicFramePr>
          <p:nvPr>
            <p:ph idx="1"/>
            <p:extLst>
              <p:ext uri="{D42A27DB-BD31-4B8C-83A1-F6EECF244321}">
                <p14:modId xmlns:p14="http://schemas.microsoft.com/office/powerpoint/2010/main" val="2668690392"/>
              </p:ext>
            </p:extLst>
          </p:nvPr>
        </p:nvGraphicFramePr>
        <p:xfrm>
          <a:off x="174625" y="1023938"/>
          <a:ext cx="11745912" cy="2839720"/>
        </p:xfrm>
        <a:graphic>
          <a:graphicData uri="http://schemas.openxmlformats.org/drawingml/2006/table">
            <a:tbl>
              <a:tblPr firstRow="1" bandRow="1">
                <a:tableStyleId>{5C22544A-7EE6-4342-B048-85BDC9FD1C3A}</a:tableStyleId>
              </a:tblPr>
              <a:tblGrid>
                <a:gridCol w="5872956">
                  <a:extLst>
                    <a:ext uri="{9D8B030D-6E8A-4147-A177-3AD203B41FA5}">
                      <a16:colId xmlns:a16="http://schemas.microsoft.com/office/drawing/2014/main" val="3488091795"/>
                    </a:ext>
                  </a:extLst>
                </a:gridCol>
                <a:gridCol w="5872956">
                  <a:extLst>
                    <a:ext uri="{9D8B030D-6E8A-4147-A177-3AD203B41FA5}">
                      <a16:colId xmlns:a16="http://schemas.microsoft.com/office/drawing/2014/main" val="3730501101"/>
                    </a:ext>
                  </a:extLst>
                </a:gridCol>
              </a:tblGrid>
              <a:tr h="370840">
                <a:tc>
                  <a:txBody>
                    <a:bodyPr/>
                    <a:lstStyle/>
                    <a:p>
                      <a:endParaRPr lang="en-US" dirty="0"/>
                    </a:p>
                  </a:txBody>
                  <a:tcPr/>
                </a:tc>
                <a:tc>
                  <a:txBody>
                    <a:bodyPr/>
                    <a:lstStyle/>
                    <a:p>
                      <a:r>
                        <a:rPr lang="en-US" dirty="0"/>
                        <a:t>Loan amount </a:t>
                      </a:r>
                    </a:p>
                  </a:txBody>
                  <a:tcPr/>
                </a:tc>
                <a:extLst>
                  <a:ext uri="{0D108BD9-81ED-4DB2-BD59-A6C34878D82A}">
                    <a16:rowId xmlns:a16="http://schemas.microsoft.com/office/drawing/2014/main" val="3072269758"/>
                  </a:ext>
                </a:extLst>
              </a:tr>
              <a:tr h="370840">
                <a:tc>
                  <a:txBody>
                    <a:bodyPr/>
                    <a:lstStyle/>
                    <a:p>
                      <a:r>
                        <a:rPr lang="en-US" dirty="0"/>
                        <a:t>Non-seasonal businesses in operation in 2019</a:t>
                      </a:r>
                    </a:p>
                  </a:txBody>
                  <a:tcPr/>
                </a:tc>
                <a:tc>
                  <a:txBody>
                    <a:bodyPr/>
                    <a:lstStyle/>
                    <a:p>
                      <a:r>
                        <a:rPr lang="en-US" b="1" dirty="0">
                          <a:solidFill>
                            <a:schemeClr val="accent1"/>
                          </a:solidFill>
                        </a:rPr>
                        <a:t>2.5 times</a:t>
                      </a:r>
                      <a:r>
                        <a:rPr lang="en-US" dirty="0"/>
                        <a:t> the average total monthly payroll costs for the 12 months prior to the loan origination</a:t>
                      </a:r>
                    </a:p>
                  </a:txBody>
                  <a:tcPr/>
                </a:tc>
                <a:extLst>
                  <a:ext uri="{0D108BD9-81ED-4DB2-BD59-A6C34878D82A}">
                    <a16:rowId xmlns:a16="http://schemas.microsoft.com/office/drawing/2014/main" val="827737100"/>
                  </a:ext>
                </a:extLst>
              </a:tr>
              <a:tr h="370840">
                <a:tc>
                  <a:txBody>
                    <a:bodyPr/>
                    <a:lstStyle/>
                    <a:p>
                      <a:r>
                        <a:rPr lang="en-US" dirty="0"/>
                        <a:t>Non-seasonal businesses not in operation in 2019</a:t>
                      </a:r>
                    </a:p>
                  </a:txBody>
                  <a:tcPr/>
                </a:tc>
                <a:tc>
                  <a:txBody>
                    <a:bodyPr/>
                    <a:lstStyle/>
                    <a:p>
                      <a:r>
                        <a:rPr lang="en-US" b="1" dirty="0">
                          <a:solidFill>
                            <a:schemeClr val="accent1"/>
                          </a:solidFill>
                        </a:rPr>
                        <a:t>2.5 times</a:t>
                      </a:r>
                      <a:r>
                        <a:rPr lang="en-US" dirty="0"/>
                        <a:t> the average total monthly payroll costs during January and February 2020</a:t>
                      </a:r>
                    </a:p>
                  </a:txBody>
                  <a:tcPr/>
                </a:tc>
                <a:extLst>
                  <a:ext uri="{0D108BD9-81ED-4DB2-BD59-A6C34878D82A}">
                    <a16:rowId xmlns:a16="http://schemas.microsoft.com/office/drawing/2014/main" val="2428317421"/>
                  </a:ext>
                </a:extLst>
              </a:tr>
              <a:tr h="370840">
                <a:tc>
                  <a:txBody>
                    <a:bodyPr/>
                    <a:lstStyle/>
                    <a:p>
                      <a:r>
                        <a:rPr lang="en-US" dirty="0"/>
                        <a:t>Seasonal employers</a:t>
                      </a:r>
                    </a:p>
                  </a:txBody>
                  <a:tcPr/>
                </a:tc>
                <a:tc>
                  <a:txBody>
                    <a:bodyPr/>
                    <a:lstStyle/>
                    <a:p>
                      <a:r>
                        <a:rPr lang="en-US" b="1" dirty="0">
                          <a:solidFill>
                            <a:schemeClr val="accent1"/>
                          </a:solidFill>
                        </a:rPr>
                        <a:t>2.5 times</a:t>
                      </a:r>
                      <a:r>
                        <a:rPr lang="en-US" dirty="0"/>
                        <a:t> the average total monthly payments for payroll costs during the 12-week period beginning February 15, 2019 </a:t>
                      </a:r>
                      <a:r>
                        <a:rPr lang="en-US" b="1" dirty="0">
                          <a:solidFill>
                            <a:schemeClr val="accent1"/>
                          </a:solidFill>
                        </a:rPr>
                        <a:t>or</a:t>
                      </a:r>
                      <a:r>
                        <a:rPr lang="en-US" dirty="0"/>
                        <a:t> March 1, 2019 (at the applicant’s discretion and ending June 30, 2019</a:t>
                      </a:r>
                    </a:p>
                  </a:txBody>
                  <a:tcPr/>
                </a:tc>
                <a:extLst>
                  <a:ext uri="{0D108BD9-81ED-4DB2-BD59-A6C34878D82A}">
                    <a16:rowId xmlns:a16="http://schemas.microsoft.com/office/drawing/2014/main" val="235344188"/>
                  </a:ext>
                </a:extLst>
              </a:tr>
            </a:tbl>
          </a:graphicData>
        </a:graphic>
      </p:graphicFrame>
      <p:sp>
        <p:nvSpPr>
          <p:cNvPr id="6" name="TextBox 5">
            <a:extLst>
              <a:ext uri="{FF2B5EF4-FFF2-40B4-BE49-F238E27FC236}">
                <a16:creationId xmlns:a16="http://schemas.microsoft.com/office/drawing/2014/main" id="{864E5A9C-BE07-4135-8CEE-9B45B5A71B78}"/>
              </a:ext>
            </a:extLst>
          </p:cNvPr>
          <p:cNvSpPr txBox="1"/>
          <p:nvPr/>
        </p:nvSpPr>
        <p:spPr>
          <a:xfrm>
            <a:off x="236763" y="4580164"/>
            <a:ext cx="11683773" cy="1200329"/>
          </a:xfrm>
          <a:prstGeom prst="rect">
            <a:avLst/>
          </a:prstGeom>
          <a:noFill/>
        </p:spPr>
        <p:txBody>
          <a:bodyPr wrap="square" rtlCol="0">
            <a:spAutoFit/>
          </a:bodyPr>
          <a:lstStyle/>
          <a:p>
            <a:r>
              <a:rPr lang="en-US" b="1" dirty="0"/>
              <a:t>If you took out an Economic Injury Disaster Loan (EIDL) between February 15, 2020 and June 30, 2020</a:t>
            </a:r>
            <a:r>
              <a:rPr lang="en-US" dirty="0"/>
              <a:t> and you want to refinance that loan into a PPP loan, you would add the outstanding loan amount to the payroll sum</a:t>
            </a:r>
          </a:p>
          <a:p>
            <a:endParaRPr lang="en-US" dirty="0"/>
          </a:p>
          <a:p>
            <a:r>
              <a:rPr lang="en-US" dirty="0"/>
              <a:t>The maximum loan size is always </a:t>
            </a:r>
            <a:r>
              <a:rPr lang="en-US" b="1" dirty="0"/>
              <a:t>$10 million</a:t>
            </a:r>
            <a:endParaRPr lang="en-US" dirty="0"/>
          </a:p>
        </p:txBody>
      </p:sp>
    </p:spTree>
    <p:extLst>
      <p:ext uri="{BB962C8B-B14F-4D97-AF65-F5344CB8AC3E}">
        <p14:creationId xmlns:p14="http://schemas.microsoft.com/office/powerpoint/2010/main" val="1992171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EEE8F-6555-49A5-8862-1D1CB6C02F20}"/>
              </a:ext>
            </a:extLst>
          </p:cNvPr>
          <p:cNvSpPr>
            <a:spLocks noGrp="1"/>
          </p:cNvSpPr>
          <p:nvPr>
            <p:ph type="title"/>
          </p:nvPr>
        </p:nvSpPr>
        <p:spPr/>
        <p:txBody>
          <a:bodyPr>
            <a:normAutofit/>
          </a:bodyPr>
          <a:lstStyle/>
          <a:p>
            <a:r>
              <a:rPr lang="en-US" sz="3600" dirty="0"/>
              <a:t>PPP – How do I calculate MONTHLY PAYROLL COSTS?</a:t>
            </a:r>
            <a:endParaRPr lang="en-US" dirty="0"/>
          </a:p>
        </p:txBody>
      </p:sp>
      <p:pic>
        <p:nvPicPr>
          <p:cNvPr id="8" name="Picture 7" descr="A close up of a device&#10;&#10;Description automatically generated">
            <a:extLst>
              <a:ext uri="{FF2B5EF4-FFF2-40B4-BE49-F238E27FC236}">
                <a16:creationId xmlns:a16="http://schemas.microsoft.com/office/drawing/2014/main" id="{7EDD60A0-FB05-47E2-B70E-26BBBAE9DF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28" y="2187286"/>
            <a:ext cx="11111806" cy="2356434"/>
          </a:xfrm>
          <a:prstGeom prst="rect">
            <a:avLst/>
          </a:prstGeom>
        </p:spPr>
      </p:pic>
    </p:spTree>
    <p:extLst>
      <p:ext uri="{BB962C8B-B14F-4D97-AF65-F5344CB8AC3E}">
        <p14:creationId xmlns:p14="http://schemas.microsoft.com/office/powerpoint/2010/main" val="2544490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61E4-8774-48C4-BDFF-B5E91FC71FFD}"/>
              </a:ext>
            </a:extLst>
          </p:cNvPr>
          <p:cNvSpPr>
            <a:spLocks noGrp="1"/>
          </p:cNvSpPr>
          <p:nvPr>
            <p:ph type="title"/>
          </p:nvPr>
        </p:nvSpPr>
        <p:spPr/>
        <p:txBody>
          <a:bodyPr/>
          <a:lstStyle/>
          <a:p>
            <a:r>
              <a:rPr lang="en-US" dirty="0"/>
              <a:t>PPP – What costs are eligible for payroll?</a:t>
            </a:r>
          </a:p>
        </p:txBody>
      </p:sp>
      <p:sp>
        <p:nvSpPr>
          <p:cNvPr id="3" name="Content Placeholder 2">
            <a:extLst>
              <a:ext uri="{FF2B5EF4-FFF2-40B4-BE49-F238E27FC236}">
                <a16:creationId xmlns:a16="http://schemas.microsoft.com/office/drawing/2014/main" id="{07289E8C-5178-47EC-B9AF-A526DC99E41E}"/>
              </a:ext>
            </a:extLst>
          </p:cNvPr>
          <p:cNvSpPr>
            <a:spLocks noGrp="1"/>
          </p:cNvSpPr>
          <p:nvPr>
            <p:ph idx="1"/>
          </p:nvPr>
        </p:nvSpPr>
        <p:spPr/>
        <p:txBody>
          <a:bodyPr>
            <a:normAutofit fontScale="92500" lnSpcReduction="20000"/>
          </a:bodyPr>
          <a:lstStyle/>
          <a:p>
            <a:r>
              <a:rPr lang="en-US" dirty="0"/>
              <a:t>Compensation (salary, wage, commission, or similar compensation, payment of cash tip, stipend or equivalent)</a:t>
            </a:r>
          </a:p>
          <a:p>
            <a:r>
              <a:rPr lang="en-US" dirty="0"/>
              <a:t>Payment for vacation, parental, family, medical or sick leave</a:t>
            </a:r>
          </a:p>
          <a:p>
            <a:r>
              <a:rPr lang="en-US" dirty="0"/>
              <a:t>Allowance for dismissal or separation</a:t>
            </a:r>
          </a:p>
          <a:p>
            <a:r>
              <a:rPr lang="en-US" dirty="0"/>
              <a:t>Payment required for the provisions of group health care benefits, including employer portion of insurance premiums</a:t>
            </a:r>
          </a:p>
          <a:p>
            <a:r>
              <a:rPr lang="en-US" dirty="0"/>
              <a:t>Payment of any retirement benefits</a:t>
            </a:r>
          </a:p>
          <a:p>
            <a:r>
              <a:rPr lang="en-US" dirty="0"/>
              <a:t>Payment of State or local taxes assessed on the compensation of employees</a:t>
            </a:r>
          </a:p>
          <a:p>
            <a:r>
              <a:rPr lang="en-US" dirty="0"/>
              <a:t>For a sole proprietor or independent contractor: wages, commissions, income or earnings from self-employment</a:t>
            </a:r>
          </a:p>
        </p:txBody>
      </p:sp>
    </p:spTree>
    <p:extLst>
      <p:ext uri="{BB962C8B-B14F-4D97-AF65-F5344CB8AC3E}">
        <p14:creationId xmlns:p14="http://schemas.microsoft.com/office/powerpoint/2010/main" val="923747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61E4-8774-48C4-BDFF-B5E91FC71FFD}"/>
              </a:ext>
            </a:extLst>
          </p:cNvPr>
          <p:cNvSpPr>
            <a:spLocks noGrp="1"/>
          </p:cNvSpPr>
          <p:nvPr>
            <p:ph type="title"/>
          </p:nvPr>
        </p:nvSpPr>
        <p:spPr/>
        <p:txBody>
          <a:bodyPr/>
          <a:lstStyle/>
          <a:p>
            <a:r>
              <a:rPr lang="en-US" dirty="0"/>
              <a:t>PPP – What costs are NOT eligible for payroll?</a:t>
            </a:r>
          </a:p>
        </p:txBody>
      </p:sp>
      <p:sp>
        <p:nvSpPr>
          <p:cNvPr id="3" name="Content Placeholder 2">
            <a:extLst>
              <a:ext uri="{FF2B5EF4-FFF2-40B4-BE49-F238E27FC236}">
                <a16:creationId xmlns:a16="http://schemas.microsoft.com/office/drawing/2014/main" id="{07289E8C-5178-47EC-B9AF-A526DC99E41E}"/>
              </a:ext>
            </a:extLst>
          </p:cNvPr>
          <p:cNvSpPr>
            <a:spLocks noGrp="1"/>
          </p:cNvSpPr>
          <p:nvPr>
            <p:ph idx="1"/>
          </p:nvPr>
        </p:nvSpPr>
        <p:spPr/>
        <p:txBody>
          <a:bodyPr>
            <a:normAutofit lnSpcReduction="10000"/>
          </a:bodyPr>
          <a:lstStyle/>
          <a:p>
            <a:r>
              <a:rPr lang="en-US" dirty="0"/>
              <a:t>Employee/owner compensation over $100,000 on an annualized basis</a:t>
            </a:r>
          </a:p>
          <a:p>
            <a:r>
              <a:rPr lang="en-US" dirty="0"/>
              <a:t>Sole Proprietor or Independent Contractor compensation/net earnings over $100,000 on an annualized basis</a:t>
            </a:r>
          </a:p>
          <a:p>
            <a:r>
              <a:rPr lang="en-US" dirty="0"/>
              <a:t>Compensation for employees whose principal place of residence is outside of the U.S.</a:t>
            </a:r>
          </a:p>
          <a:p>
            <a:r>
              <a:rPr lang="en-US" dirty="0"/>
              <a:t>Qualified sick and family leave for which a credit is allowed under sections 7001 and 7003 of the </a:t>
            </a:r>
            <a:r>
              <a:rPr lang="en-US" i="1" dirty="0">
                <a:solidFill>
                  <a:schemeClr val="accent1"/>
                </a:solidFill>
              </a:rPr>
              <a:t>Families First Coronavirus Response Act </a:t>
            </a:r>
            <a:r>
              <a:rPr lang="en-US" dirty="0"/>
              <a:t>(FFCRA)</a:t>
            </a:r>
          </a:p>
          <a:p>
            <a:r>
              <a:rPr lang="en-US" dirty="0"/>
              <a:t>Taxes imposed or withheld under chapter 21, 22 and 24 of the IRS Code (payroll taxes, railroad taxes and income taxes) </a:t>
            </a:r>
          </a:p>
        </p:txBody>
      </p:sp>
    </p:spTree>
    <p:extLst>
      <p:ext uri="{BB962C8B-B14F-4D97-AF65-F5344CB8AC3E}">
        <p14:creationId xmlns:p14="http://schemas.microsoft.com/office/powerpoint/2010/main" val="3382394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F29FC-1D1A-45DE-A9A0-09453D303A37}"/>
              </a:ext>
            </a:extLst>
          </p:cNvPr>
          <p:cNvSpPr>
            <a:spLocks noGrp="1"/>
          </p:cNvSpPr>
          <p:nvPr>
            <p:ph type="title"/>
          </p:nvPr>
        </p:nvSpPr>
        <p:spPr/>
        <p:txBody>
          <a:bodyPr/>
          <a:lstStyle/>
          <a:p>
            <a:r>
              <a:rPr lang="en-US" dirty="0"/>
              <a:t>PPP – Loan Amount Calculation Example </a:t>
            </a:r>
          </a:p>
        </p:txBody>
      </p:sp>
      <p:sp>
        <p:nvSpPr>
          <p:cNvPr id="3" name="Content Placeholder 2">
            <a:extLst>
              <a:ext uri="{FF2B5EF4-FFF2-40B4-BE49-F238E27FC236}">
                <a16:creationId xmlns:a16="http://schemas.microsoft.com/office/drawing/2014/main" id="{E1803A01-AE19-467C-9B26-1273986225B8}"/>
              </a:ext>
            </a:extLst>
          </p:cNvPr>
          <p:cNvSpPr>
            <a:spLocks noGrp="1"/>
          </p:cNvSpPr>
          <p:nvPr>
            <p:ph idx="1"/>
          </p:nvPr>
        </p:nvSpPr>
        <p:spPr/>
        <p:txBody>
          <a:bodyPr/>
          <a:lstStyle/>
          <a:p>
            <a:r>
              <a:rPr lang="en-US" dirty="0"/>
              <a:t>Example 1 – No employees make more than $100,000</a:t>
            </a:r>
          </a:p>
          <a:p>
            <a:pPr marL="566928" lvl="3" indent="0">
              <a:buNone/>
            </a:pPr>
            <a:endParaRPr lang="en-US" dirty="0"/>
          </a:p>
        </p:txBody>
      </p:sp>
      <p:graphicFrame>
        <p:nvGraphicFramePr>
          <p:cNvPr id="4" name="Table 4">
            <a:extLst>
              <a:ext uri="{FF2B5EF4-FFF2-40B4-BE49-F238E27FC236}">
                <a16:creationId xmlns:a16="http://schemas.microsoft.com/office/drawing/2014/main" id="{CFBB9486-E0C1-4F49-9355-85E6A4CD847D}"/>
              </a:ext>
            </a:extLst>
          </p:cNvPr>
          <p:cNvGraphicFramePr>
            <a:graphicFrameLocks noGrp="1"/>
          </p:cNvGraphicFramePr>
          <p:nvPr>
            <p:extLst>
              <p:ext uri="{D42A27DB-BD31-4B8C-83A1-F6EECF244321}">
                <p14:modId xmlns:p14="http://schemas.microsoft.com/office/powerpoint/2010/main" val="2695410560"/>
              </p:ext>
            </p:extLst>
          </p:nvPr>
        </p:nvGraphicFramePr>
        <p:xfrm>
          <a:off x="1372122" y="2190247"/>
          <a:ext cx="8128000" cy="18542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110658690"/>
                    </a:ext>
                  </a:extLst>
                </a:gridCol>
                <a:gridCol w="4064000">
                  <a:extLst>
                    <a:ext uri="{9D8B030D-6E8A-4147-A177-3AD203B41FA5}">
                      <a16:colId xmlns:a16="http://schemas.microsoft.com/office/drawing/2014/main" val="2684632498"/>
                    </a:ext>
                  </a:extLst>
                </a:gridCol>
              </a:tblGrid>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17700313"/>
                  </a:ext>
                </a:extLst>
              </a:tr>
              <a:tr h="370840">
                <a:tc>
                  <a:txBody>
                    <a:bodyPr/>
                    <a:lstStyle/>
                    <a:p>
                      <a:r>
                        <a:rPr lang="en-US" dirty="0"/>
                        <a:t>Annual Payroll</a:t>
                      </a:r>
                    </a:p>
                  </a:txBody>
                  <a:tcPr/>
                </a:tc>
                <a:tc>
                  <a:txBody>
                    <a:bodyPr/>
                    <a:lstStyle/>
                    <a:p>
                      <a:r>
                        <a:rPr lang="en-US" dirty="0"/>
                        <a:t>$120,000</a:t>
                      </a:r>
                    </a:p>
                  </a:txBody>
                  <a:tcPr/>
                </a:tc>
                <a:extLst>
                  <a:ext uri="{0D108BD9-81ED-4DB2-BD59-A6C34878D82A}">
                    <a16:rowId xmlns:a16="http://schemas.microsoft.com/office/drawing/2014/main" val="3400387725"/>
                  </a:ext>
                </a:extLst>
              </a:tr>
              <a:tr h="370840">
                <a:tc>
                  <a:txBody>
                    <a:bodyPr/>
                    <a:lstStyle/>
                    <a:p>
                      <a:r>
                        <a:rPr lang="en-US" dirty="0"/>
                        <a:t>Average Monthly Payroll</a:t>
                      </a:r>
                    </a:p>
                  </a:txBody>
                  <a:tcPr/>
                </a:tc>
                <a:tc>
                  <a:txBody>
                    <a:bodyPr/>
                    <a:lstStyle/>
                    <a:p>
                      <a:r>
                        <a:rPr lang="en-US" dirty="0"/>
                        <a:t>$10,000</a:t>
                      </a:r>
                    </a:p>
                  </a:txBody>
                  <a:tcPr/>
                </a:tc>
                <a:extLst>
                  <a:ext uri="{0D108BD9-81ED-4DB2-BD59-A6C34878D82A}">
                    <a16:rowId xmlns:a16="http://schemas.microsoft.com/office/drawing/2014/main" val="796718310"/>
                  </a:ext>
                </a:extLst>
              </a:tr>
              <a:tr h="370840">
                <a:tc>
                  <a:txBody>
                    <a:bodyPr/>
                    <a:lstStyle/>
                    <a:p>
                      <a:r>
                        <a:rPr lang="en-US" dirty="0"/>
                        <a:t>Multiply by 2.5</a:t>
                      </a:r>
                    </a:p>
                  </a:txBody>
                  <a:tcPr/>
                </a:tc>
                <a:tc>
                  <a:txBody>
                    <a:bodyPr/>
                    <a:lstStyle/>
                    <a:p>
                      <a:r>
                        <a:rPr lang="en-US" dirty="0"/>
                        <a:t>$25,000</a:t>
                      </a:r>
                    </a:p>
                  </a:txBody>
                  <a:tcPr/>
                </a:tc>
                <a:extLst>
                  <a:ext uri="{0D108BD9-81ED-4DB2-BD59-A6C34878D82A}">
                    <a16:rowId xmlns:a16="http://schemas.microsoft.com/office/drawing/2014/main" val="4024333048"/>
                  </a:ext>
                </a:extLst>
              </a:tr>
              <a:tr h="370840">
                <a:tc>
                  <a:txBody>
                    <a:bodyPr/>
                    <a:lstStyle/>
                    <a:p>
                      <a:r>
                        <a:rPr lang="en-US" dirty="0"/>
                        <a:t>Maximum Loan Amount</a:t>
                      </a:r>
                    </a:p>
                  </a:txBody>
                  <a:tcPr/>
                </a:tc>
                <a:tc>
                  <a:txBody>
                    <a:bodyPr/>
                    <a:lstStyle/>
                    <a:p>
                      <a:r>
                        <a:rPr lang="en-US" dirty="0"/>
                        <a:t>$25,000</a:t>
                      </a:r>
                    </a:p>
                  </a:txBody>
                  <a:tcPr/>
                </a:tc>
                <a:extLst>
                  <a:ext uri="{0D108BD9-81ED-4DB2-BD59-A6C34878D82A}">
                    <a16:rowId xmlns:a16="http://schemas.microsoft.com/office/drawing/2014/main" val="968294864"/>
                  </a:ext>
                </a:extLst>
              </a:tr>
            </a:tbl>
          </a:graphicData>
        </a:graphic>
      </p:graphicFrame>
    </p:spTree>
    <p:extLst>
      <p:ext uri="{BB962C8B-B14F-4D97-AF65-F5344CB8AC3E}">
        <p14:creationId xmlns:p14="http://schemas.microsoft.com/office/powerpoint/2010/main" val="1025644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F29FC-1D1A-45DE-A9A0-09453D303A37}"/>
              </a:ext>
            </a:extLst>
          </p:cNvPr>
          <p:cNvSpPr>
            <a:spLocks noGrp="1"/>
          </p:cNvSpPr>
          <p:nvPr>
            <p:ph type="title"/>
          </p:nvPr>
        </p:nvSpPr>
        <p:spPr/>
        <p:txBody>
          <a:bodyPr/>
          <a:lstStyle/>
          <a:p>
            <a:r>
              <a:rPr lang="en-US" dirty="0"/>
              <a:t>PPP – Loan Amount Calculation Example </a:t>
            </a:r>
          </a:p>
        </p:txBody>
      </p:sp>
      <p:sp>
        <p:nvSpPr>
          <p:cNvPr id="3" name="Content Placeholder 2">
            <a:extLst>
              <a:ext uri="{FF2B5EF4-FFF2-40B4-BE49-F238E27FC236}">
                <a16:creationId xmlns:a16="http://schemas.microsoft.com/office/drawing/2014/main" id="{E1803A01-AE19-467C-9B26-1273986225B8}"/>
              </a:ext>
            </a:extLst>
          </p:cNvPr>
          <p:cNvSpPr>
            <a:spLocks noGrp="1"/>
          </p:cNvSpPr>
          <p:nvPr>
            <p:ph idx="1"/>
          </p:nvPr>
        </p:nvSpPr>
        <p:spPr>
          <a:xfrm>
            <a:off x="174641" y="1024185"/>
            <a:ext cx="11746425" cy="4844909"/>
          </a:xfrm>
        </p:spPr>
        <p:txBody>
          <a:bodyPr/>
          <a:lstStyle/>
          <a:p>
            <a:r>
              <a:rPr lang="en-US" dirty="0"/>
              <a:t>Example 2 – Some employees make more than $100,000</a:t>
            </a:r>
          </a:p>
          <a:p>
            <a:pPr marL="566928" lvl="3" indent="0">
              <a:buNone/>
            </a:pPr>
            <a:endParaRPr lang="en-US" dirty="0"/>
          </a:p>
        </p:txBody>
      </p:sp>
      <p:graphicFrame>
        <p:nvGraphicFramePr>
          <p:cNvPr id="4" name="Table 4">
            <a:extLst>
              <a:ext uri="{FF2B5EF4-FFF2-40B4-BE49-F238E27FC236}">
                <a16:creationId xmlns:a16="http://schemas.microsoft.com/office/drawing/2014/main" id="{CFBB9486-E0C1-4F49-9355-85E6A4CD847D}"/>
              </a:ext>
            </a:extLst>
          </p:cNvPr>
          <p:cNvGraphicFramePr>
            <a:graphicFrameLocks noGrp="1"/>
          </p:cNvGraphicFramePr>
          <p:nvPr>
            <p:extLst>
              <p:ext uri="{D42A27DB-BD31-4B8C-83A1-F6EECF244321}">
                <p14:modId xmlns:p14="http://schemas.microsoft.com/office/powerpoint/2010/main" val="973267876"/>
              </p:ext>
            </p:extLst>
          </p:nvPr>
        </p:nvGraphicFramePr>
        <p:xfrm>
          <a:off x="1372122" y="2190247"/>
          <a:ext cx="8128000" cy="24942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110658690"/>
                    </a:ext>
                  </a:extLst>
                </a:gridCol>
                <a:gridCol w="4064000">
                  <a:extLst>
                    <a:ext uri="{9D8B030D-6E8A-4147-A177-3AD203B41FA5}">
                      <a16:colId xmlns:a16="http://schemas.microsoft.com/office/drawing/2014/main" val="2684632498"/>
                    </a:ext>
                  </a:extLst>
                </a:gridCol>
              </a:tblGrid>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17700313"/>
                  </a:ext>
                </a:extLst>
              </a:tr>
              <a:tr h="370840">
                <a:tc>
                  <a:txBody>
                    <a:bodyPr/>
                    <a:lstStyle/>
                    <a:p>
                      <a:r>
                        <a:rPr lang="en-US" dirty="0"/>
                        <a:t>Annual Payroll</a:t>
                      </a:r>
                    </a:p>
                  </a:txBody>
                  <a:tcPr/>
                </a:tc>
                <a:tc>
                  <a:txBody>
                    <a:bodyPr/>
                    <a:lstStyle/>
                    <a:p>
                      <a:r>
                        <a:rPr lang="en-US" dirty="0"/>
                        <a:t>$1,500,000</a:t>
                      </a:r>
                    </a:p>
                  </a:txBody>
                  <a:tcPr/>
                </a:tc>
                <a:extLst>
                  <a:ext uri="{0D108BD9-81ED-4DB2-BD59-A6C34878D82A}">
                    <a16:rowId xmlns:a16="http://schemas.microsoft.com/office/drawing/2014/main" val="3400387725"/>
                  </a:ext>
                </a:extLst>
              </a:tr>
              <a:tr h="370840">
                <a:tc>
                  <a:txBody>
                    <a:bodyPr/>
                    <a:lstStyle/>
                    <a:p>
                      <a:r>
                        <a:rPr lang="en-US" dirty="0"/>
                        <a:t>Subtract compensation amounts in excess of annual salary of $100,000</a:t>
                      </a:r>
                    </a:p>
                  </a:txBody>
                  <a:tcPr/>
                </a:tc>
                <a:tc>
                  <a:txBody>
                    <a:bodyPr/>
                    <a:lstStyle/>
                    <a:p>
                      <a:r>
                        <a:rPr lang="en-US" dirty="0"/>
                        <a:t>$1,200,000</a:t>
                      </a:r>
                    </a:p>
                  </a:txBody>
                  <a:tcPr/>
                </a:tc>
                <a:extLst>
                  <a:ext uri="{0D108BD9-81ED-4DB2-BD59-A6C34878D82A}">
                    <a16:rowId xmlns:a16="http://schemas.microsoft.com/office/drawing/2014/main" val="796718310"/>
                  </a:ext>
                </a:extLst>
              </a:tr>
              <a:tr h="370840">
                <a:tc>
                  <a:txBody>
                    <a:bodyPr/>
                    <a:lstStyle/>
                    <a:p>
                      <a:r>
                        <a:rPr lang="en-US" dirty="0"/>
                        <a:t>Average Monthly Payroll</a:t>
                      </a:r>
                    </a:p>
                  </a:txBody>
                  <a:tcPr/>
                </a:tc>
                <a:tc>
                  <a:txBody>
                    <a:bodyPr/>
                    <a:lstStyle/>
                    <a:p>
                      <a:r>
                        <a:rPr lang="en-US" dirty="0"/>
                        <a:t>$100,000</a:t>
                      </a:r>
                    </a:p>
                  </a:txBody>
                  <a:tcPr/>
                </a:tc>
                <a:extLst>
                  <a:ext uri="{0D108BD9-81ED-4DB2-BD59-A6C34878D82A}">
                    <a16:rowId xmlns:a16="http://schemas.microsoft.com/office/drawing/2014/main" val="4024333048"/>
                  </a:ext>
                </a:extLst>
              </a:tr>
              <a:tr h="370840">
                <a:tc>
                  <a:txBody>
                    <a:bodyPr/>
                    <a:lstStyle/>
                    <a:p>
                      <a:r>
                        <a:rPr lang="en-US" dirty="0"/>
                        <a:t>Multiply by 2.5</a:t>
                      </a:r>
                    </a:p>
                  </a:txBody>
                  <a:tcPr/>
                </a:tc>
                <a:tc>
                  <a:txBody>
                    <a:bodyPr/>
                    <a:lstStyle/>
                    <a:p>
                      <a:r>
                        <a:rPr lang="en-US" dirty="0"/>
                        <a:t>$250,000</a:t>
                      </a:r>
                    </a:p>
                  </a:txBody>
                  <a:tcPr/>
                </a:tc>
                <a:extLst>
                  <a:ext uri="{0D108BD9-81ED-4DB2-BD59-A6C34878D82A}">
                    <a16:rowId xmlns:a16="http://schemas.microsoft.com/office/drawing/2014/main" val="968294864"/>
                  </a:ext>
                </a:extLst>
              </a:tr>
              <a:tr h="370840">
                <a:tc>
                  <a:txBody>
                    <a:bodyPr/>
                    <a:lstStyle/>
                    <a:p>
                      <a:r>
                        <a:rPr lang="en-US" dirty="0"/>
                        <a:t>Maximum Loan Amount</a:t>
                      </a:r>
                    </a:p>
                  </a:txBody>
                  <a:tcPr/>
                </a:tc>
                <a:tc>
                  <a:txBody>
                    <a:bodyPr/>
                    <a:lstStyle/>
                    <a:p>
                      <a:r>
                        <a:rPr lang="en-US" dirty="0"/>
                        <a:t>$250,000</a:t>
                      </a:r>
                    </a:p>
                  </a:txBody>
                  <a:tcPr/>
                </a:tc>
                <a:extLst>
                  <a:ext uri="{0D108BD9-81ED-4DB2-BD59-A6C34878D82A}">
                    <a16:rowId xmlns:a16="http://schemas.microsoft.com/office/drawing/2014/main" val="785966624"/>
                  </a:ext>
                </a:extLst>
              </a:tr>
            </a:tbl>
          </a:graphicData>
        </a:graphic>
      </p:graphicFrame>
    </p:spTree>
    <p:extLst>
      <p:ext uri="{BB962C8B-B14F-4D97-AF65-F5344CB8AC3E}">
        <p14:creationId xmlns:p14="http://schemas.microsoft.com/office/powerpoint/2010/main" val="3794392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F29FC-1D1A-45DE-A9A0-09453D303A37}"/>
              </a:ext>
            </a:extLst>
          </p:cNvPr>
          <p:cNvSpPr>
            <a:spLocks noGrp="1"/>
          </p:cNvSpPr>
          <p:nvPr>
            <p:ph type="title"/>
          </p:nvPr>
        </p:nvSpPr>
        <p:spPr/>
        <p:txBody>
          <a:bodyPr/>
          <a:lstStyle/>
          <a:p>
            <a:r>
              <a:rPr lang="en-US" dirty="0"/>
              <a:t>PPP – Loan Amount Calculation Example </a:t>
            </a:r>
          </a:p>
        </p:txBody>
      </p:sp>
      <p:sp>
        <p:nvSpPr>
          <p:cNvPr id="3" name="Content Placeholder 2">
            <a:extLst>
              <a:ext uri="{FF2B5EF4-FFF2-40B4-BE49-F238E27FC236}">
                <a16:creationId xmlns:a16="http://schemas.microsoft.com/office/drawing/2014/main" id="{E1803A01-AE19-467C-9B26-1273986225B8}"/>
              </a:ext>
            </a:extLst>
          </p:cNvPr>
          <p:cNvSpPr>
            <a:spLocks noGrp="1"/>
          </p:cNvSpPr>
          <p:nvPr>
            <p:ph idx="1"/>
          </p:nvPr>
        </p:nvSpPr>
        <p:spPr>
          <a:xfrm>
            <a:off x="174641" y="1024185"/>
            <a:ext cx="11746425" cy="4844909"/>
          </a:xfrm>
        </p:spPr>
        <p:txBody>
          <a:bodyPr/>
          <a:lstStyle/>
          <a:p>
            <a:r>
              <a:rPr lang="en-US" dirty="0"/>
              <a:t>Example 3 – No employees make more than $100,000; outstanding EIDL loan of $10,000</a:t>
            </a:r>
          </a:p>
          <a:p>
            <a:pPr marL="566928" lvl="3" indent="0">
              <a:buNone/>
            </a:pPr>
            <a:endParaRPr lang="en-US" dirty="0"/>
          </a:p>
        </p:txBody>
      </p:sp>
      <p:graphicFrame>
        <p:nvGraphicFramePr>
          <p:cNvPr id="4" name="Table 4">
            <a:extLst>
              <a:ext uri="{FF2B5EF4-FFF2-40B4-BE49-F238E27FC236}">
                <a16:creationId xmlns:a16="http://schemas.microsoft.com/office/drawing/2014/main" id="{CFBB9486-E0C1-4F49-9355-85E6A4CD847D}"/>
              </a:ext>
            </a:extLst>
          </p:cNvPr>
          <p:cNvGraphicFramePr>
            <a:graphicFrameLocks noGrp="1"/>
          </p:cNvGraphicFramePr>
          <p:nvPr>
            <p:extLst>
              <p:ext uri="{D42A27DB-BD31-4B8C-83A1-F6EECF244321}">
                <p14:modId xmlns:p14="http://schemas.microsoft.com/office/powerpoint/2010/main" val="796112229"/>
              </p:ext>
            </p:extLst>
          </p:nvPr>
        </p:nvGraphicFramePr>
        <p:xfrm>
          <a:off x="1372122" y="2190246"/>
          <a:ext cx="8535449" cy="2353476"/>
        </p:xfrm>
        <a:graphic>
          <a:graphicData uri="http://schemas.openxmlformats.org/drawingml/2006/table">
            <a:tbl>
              <a:tblPr firstRow="1" bandRow="1">
                <a:tableStyleId>{5C22544A-7EE6-4342-B048-85BDC9FD1C3A}</a:tableStyleId>
              </a:tblPr>
              <a:tblGrid>
                <a:gridCol w="5338128">
                  <a:extLst>
                    <a:ext uri="{9D8B030D-6E8A-4147-A177-3AD203B41FA5}">
                      <a16:colId xmlns:a16="http://schemas.microsoft.com/office/drawing/2014/main" val="1110658690"/>
                    </a:ext>
                  </a:extLst>
                </a:gridCol>
                <a:gridCol w="3197321">
                  <a:extLst>
                    <a:ext uri="{9D8B030D-6E8A-4147-A177-3AD203B41FA5}">
                      <a16:colId xmlns:a16="http://schemas.microsoft.com/office/drawing/2014/main" val="2684632498"/>
                    </a:ext>
                  </a:extLst>
                </a:gridCol>
              </a:tblGrid>
              <a:tr h="392246">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17700313"/>
                  </a:ext>
                </a:extLst>
              </a:tr>
              <a:tr h="392246">
                <a:tc>
                  <a:txBody>
                    <a:bodyPr/>
                    <a:lstStyle/>
                    <a:p>
                      <a:r>
                        <a:rPr lang="en-US" dirty="0"/>
                        <a:t>Annual Payroll</a:t>
                      </a:r>
                    </a:p>
                  </a:txBody>
                  <a:tcPr/>
                </a:tc>
                <a:tc>
                  <a:txBody>
                    <a:bodyPr/>
                    <a:lstStyle/>
                    <a:p>
                      <a:r>
                        <a:rPr lang="en-US" dirty="0"/>
                        <a:t>$120,000</a:t>
                      </a:r>
                    </a:p>
                  </a:txBody>
                  <a:tcPr/>
                </a:tc>
                <a:extLst>
                  <a:ext uri="{0D108BD9-81ED-4DB2-BD59-A6C34878D82A}">
                    <a16:rowId xmlns:a16="http://schemas.microsoft.com/office/drawing/2014/main" val="3400387725"/>
                  </a:ext>
                </a:extLst>
              </a:tr>
              <a:tr h="392246">
                <a:tc>
                  <a:txBody>
                    <a:bodyPr/>
                    <a:lstStyle/>
                    <a:p>
                      <a:r>
                        <a:rPr lang="en-US" dirty="0"/>
                        <a:t>Average Monthly Payroll</a:t>
                      </a:r>
                    </a:p>
                  </a:txBody>
                  <a:tcPr/>
                </a:tc>
                <a:tc>
                  <a:txBody>
                    <a:bodyPr/>
                    <a:lstStyle/>
                    <a:p>
                      <a:r>
                        <a:rPr lang="en-US" dirty="0"/>
                        <a:t>$10,000</a:t>
                      </a:r>
                    </a:p>
                  </a:txBody>
                  <a:tcPr/>
                </a:tc>
                <a:extLst>
                  <a:ext uri="{0D108BD9-81ED-4DB2-BD59-A6C34878D82A}">
                    <a16:rowId xmlns:a16="http://schemas.microsoft.com/office/drawing/2014/main" val="796718310"/>
                  </a:ext>
                </a:extLst>
              </a:tr>
              <a:tr h="392246">
                <a:tc>
                  <a:txBody>
                    <a:bodyPr/>
                    <a:lstStyle/>
                    <a:p>
                      <a:r>
                        <a:rPr lang="en-US" dirty="0"/>
                        <a:t>Multiply by 2.5</a:t>
                      </a:r>
                    </a:p>
                  </a:txBody>
                  <a:tcPr/>
                </a:tc>
                <a:tc>
                  <a:txBody>
                    <a:bodyPr/>
                    <a:lstStyle/>
                    <a:p>
                      <a:r>
                        <a:rPr lang="en-US" dirty="0"/>
                        <a:t>$25,000</a:t>
                      </a:r>
                    </a:p>
                  </a:txBody>
                  <a:tcPr/>
                </a:tc>
                <a:extLst>
                  <a:ext uri="{0D108BD9-81ED-4DB2-BD59-A6C34878D82A}">
                    <a16:rowId xmlns:a16="http://schemas.microsoft.com/office/drawing/2014/main" val="4024333048"/>
                  </a:ext>
                </a:extLst>
              </a:tr>
              <a:tr h="392246">
                <a:tc>
                  <a:txBody>
                    <a:bodyPr/>
                    <a:lstStyle/>
                    <a:p>
                      <a:r>
                        <a:rPr lang="en-US" dirty="0"/>
                        <a:t>Add EIDL loan of $10,000</a:t>
                      </a:r>
                    </a:p>
                  </a:txBody>
                  <a:tcPr/>
                </a:tc>
                <a:tc>
                  <a:txBody>
                    <a:bodyPr/>
                    <a:lstStyle/>
                    <a:p>
                      <a:r>
                        <a:rPr lang="en-US" dirty="0"/>
                        <a:t>$35,000</a:t>
                      </a:r>
                    </a:p>
                  </a:txBody>
                  <a:tcPr/>
                </a:tc>
                <a:extLst>
                  <a:ext uri="{0D108BD9-81ED-4DB2-BD59-A6C34878D82A}">
                    <a16:rowId xmlns:a16="http://schemas.microsoft.com/office/drawing/2014/main" val="968294864"/>
                  </a:ext>
                </a:extLst>
              </a:tr>
              <a:tr h="392246">
                <a:tc>
                  <a:txBody>
                    <a:bodyPr/>
                    <a:lstStyle/>
                    <a:p>
                      <a:r>
                        <a:rPr lang="en-US" dirty="0"/>
                        <a:t>Maximum Loan Amount</a:t>
                      </a:r>
                    </a:p>
                  </a:txBody>
                  <a:tcPr/>
                </a:tc>
                <a:tc>
                  <a:txBody>
                    <a:bodyPr/>
                    <a:lstStyle/>
                    <a:p>
                      <a:r>
                        <a:rPr lang="en-US" dirty="0"/>
                        <a:t>$35,000</a:t>
                      </a:r>
                    </a:p>
                  </a:txBody>
                  <a:tcPr/>
                </a:tc>
                <a:extLst>
                  <a:ext uri="{0D108BD9-81ED-4DB2-BD59-A6C34878D82A}">
                    <a16:rowId xmlns:a16="http://schemas.microsoft.com/office/drawing/2014/main" val="785966624"/>
                  </a:ext>
                </a:extLst>
              </a:tr>
            </a:tbl>
          </a:graphicData>
        </a:graphic>
      </p:graphicFrame>
    </p:spTree>
    <p:extLst>
      <p:ext uri="{BB962C8B-B14F-4D97-AF65-F5344CB8AC3E}">
        <p14:creationId xmlns:p14="http://schemas.microsoft.com/office/powerpoint/2010/main" val="499503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F29FC-1D1A-45DE-A9A0-09453D303A37}"/>
              </a:ext>
            </a:extLst>
          </p:cNvPr>
          <p:cNvSpPr>
            <a:spLocks noGrp="1"/>
          </p:cNvSpPr>
          <p:nvPr>
            <p:ph type="title"/>
          </p:nvPr>
        </p:nvSpPr>
        <p:spPr/>
        <p:txBody>
          <a:bodyPr/>
          <a:lstStyle/>
          <a:p>
            <a:r>
              <a:rPr lang="en-US" dirty="0"/>
              <a:t>PPP – Loan Amount Calculation Example </a:t>
            </a:r>
          </a:p>
        </p:txBody>
      </p:sp>
      <p:sp>
        <p:nvSpPr>
          <p:cNvPr id="3" name="Content Placeholder 2">
            <a:extLst>
              <a:ext uri="{FF2B5EF4-FFF2-40B4-BE49-F238E27FC236}">
                <a16:creationId xmlns:a16="http://schemas.microsoft.com/office/drawing/2014/main" id="{E1803A01-AE19-467C-9B26-1273986225B8}"/>
              </a:ext>
            </a:extLst>
          </p:cNvPr>
          <p:cNvSpPr>
            <a:spLocks noGrp="1"/>
          </p:cNvSpPr>
          <p:nvPr>
            <p:ph idx="1"/>
          </p:nvPr>
        </p:nvSpPr>
        <p:spPr>
          <a:xfrm>
            <a:off x="174641" y="1024185"/>
            <a:ext cx="11746425" cy="4844909"/>
          </a:xfrm>
        </p:spPr>
        <p:txBody>
          <a:bodyPr/>
          <a:lstStyle/>
          <a:p>
            <a:r>
              <a:rPr lang="en-US" dirty="0"/>
              <a:t>Example 4 – Some employees make more than $100,000; outstanding EIDL loan of $10,000</a:t>
            </a:r>
          </a:p>
          <a:p>
            <a:pPr marL="566928" lvl="3" indent="0">
              <a:buNone/>
            </a:pPr>
            <a:endParaRPr lang="en-US" dirty="0"/>
          </a:p>
        </p:txBody>
      </p:sp>
      <p:graphicFrame>
        <p:nvGraphicFramePr>
          <p:cNvPr id="4" name="Table 4">
            <a:extLst>
              <a:ext uri="{FF2B5EF4-FFF2-40B4-BE49-F238E27FC236}">
                <a16:creationId xmlns:a16="http://schemas.microsoft.com/office/drawing/2014/main" id="{CFBB9486-E0C1-4F49-9355-85E6A4CD847D}"/>
              </a:ext>
            </a:extLst>
          </p:cNvPr>
          <p:cNvGraphicFramePr>
            <a:graphicFrameLocks noGrp="1"/>
          </p:cNvGraphicFramePr>
          <p:nvPr>
            <p:extLst>
              <p:ext uri="{D42A27DB-BD31-4B8C-83A1-F6EECF244321}">
                <p14:modId xmlns:p14="http://schemas.microsoft.com/office/powerpoint/2010/main" val="2583905009"/>
              </p:ext>
            </p:extLst>
          </p:nvPr>
        </p:nvGraphicFramePr>
        <p:xfrm>
          <a:off x="1372121" y="2190246"/>
          <a:ext cx="8318634" cy="2993556"/>
        </p:xfrm>
        <a:graphic>
          <a:graphicData uri="http://schemas.openxmlformats.org/drawingml/2006/table">
            <a:tbl>
              <a:tblPr firstRow="1" bandRow="1">
                <a:tableStyleId>{5C22544A-7EE6-4342-B048-85BDC9FD1C3A}</a:tableStyleId>
              </a:tblPr>
              <a:tblGrid>
                <a:gridCol w="6351449">
                  <a:extLst>
                    <a:ext uri="{9D8B030D-6E8A-4147-A177-3AD203B41FA5}">
                      <a16:colId xmlns:a16="http://schemas.microsoft.com/office/drawing/2014/main" val="1110658690"/>
                    </a:ext>
                  </a:extLst>
                </a:gridCol>
                <a:gridCol w="1967185">
                  <a:extLst>
                    <a:ext uri="{9D8B030D-6E8A-4147-A177-3AD203B41FA5}">
                      <a16:colId xmlns:a16="http://schemas.microsoft.com/office/drawing/2014/main" val="2684632498"/>
                    </a:ext>
                  </a:extLst>
                </a:gridCol>
              </a:tblGrid>
              <a:tr h="392246">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17700313"/>
                  </a:ext>
                </a:extLst>
              </a:tr>
              <a:tr h="392246">
                <a:tc>
                  <a:txBody>
                    <a:bodyPr/>
                    <a:lstStyle/>
                    <a:p>
                      <a:r>
                        <a:rPr lang="en-US" dirty="0"/>
                        <a:t>Annual Payroll</a:t>
                      </a:r>
                    </a:p>
                  </a:txBody>
                  <a:tcPr/>
                </a:tc>
                <a:tc>
                  <a:txBody>
                    <a:bodyPr/>
                    <a:lstStyle/>
                    <a:p>
                      <a:r>
                        <a:rPr lang="en-US" dirty="0"/>
                        <a:t>$1,500,000</a:t>
                      </a:r>
                    </a:p>
                  </a:txBody>
                  <a:tcPr/>
                </a:tc>
                <a:extLst>
                  <a:ext uri="{0D108BD9-81ED-4DB2-BD59-A6C34878D82A}">
                    <a16:rowId xmlns:a16="http://schemas.microsoft.com/office/drawing/2014/main" val="3400387725"/>
                  </a:ext>
                </a:extLst>
              </a:tr>
              <a:tr h="392246">
                <a:tc>
                  <a:txBody>
                    <a:bodyPr/>
                    <a:lstStyle/>
                    <a:p>
                      <a:r>
                        <a:rPr lang="en-US" dirty="0"/>
                        <a:t>Subtract compensation amounts in excess of an annual salary of $100,000</a:t>
                      </a:r>
                    </a:p>
                  </a:txBody>
                  <a:tcPr/>
                </a:tc>
                <a:tc>
                  <a:txBody>
                    <a:bodyPr/>
                    <a:lstStyle/>
                    <a:p>
                      <a:r>
                        <a:rPr lang="en-US" dirty="0"/>
                        <a:t>$1,200,000</a:t>
                      </a:r>
                    </a:p>
                  </a:txBody>
                  <a:tcPr/>
                </a:tc>
                <a:extLst>
                  <a:ext uri="{0D108BD9-81ED-4DB2-BD59-A6C34878D82A}">
                    <a16:rowId xmlns:a16="http://schemas.microsoft.com/office/drawing/2014/main" val="4215848577"/>
                  </a:ext>
                </a:extLst>
              </a:tr>
              <a:tr h="392246">
                <a:tc>
                  <a:txBody>
                    <a:bodyPr/>
                    <a:lstStyle/>
                    <a:p>
                      <a:r>
                        <a:rPr lang="en-US" dirty="0"/>
                        <a:t>Average Monthly Payroll</a:t>
                      </a:r>
                    </a:p>
                  </a:txBody>
                  <a:tcPr/>
                </a:tc>
                <a:tc>
                  <a:txBody>
                    <a:bodyPr/>
                    <a:lstStyle/>
                    <a:p>
                      <a:r>
                        <a:rPr lang="en-US" dirty="0"/>
                        <a:t>$100,000</a:t>
                      </a:r>
                    </a:p>
                  </a:txBody>
                  <a:tcPr/>
                </a:tc>
                <a:extLst>
                  <a:ext uri="{0D108BD9-81ED-4DB2-BD59-A6C34878D82A}">
                    <a16:rowId xmlns:a16="http://schemas.microsoft.com/office/drawing/2014/main" val="796718310"/>
                  </a:ext>
                </a:extLst>
              </a:tr>
              <a:tr h="392246">
                <a:tc>
                  <a:txBody>
                    <a:bodyPr/>
                    <a:lstStyle/>
                    <a:p>
                      <a:r>
                        <a:rPr lang="en-US" dirty="0"/>
                        <a:t>Multiply by 2.5</a:t>
                      </a:r>
                    </a:p>
                  </a:txBody>
                  <a:tcPr/>
                </a:tc>
                <a:tc>
                  <a:txBody>
                    <a:bodyPr/>
                    <a:lstStyle/>
                    <a:p>
                      <a:r>
                        <a:rPr lang="en-US" dirty="0"/>
                        <a:t>$250,000</a:t>
                      </a:r>
                    </a:p>
                  </a:txBody>
                  <a:tcPr/>
                </a:tc>
                <a:extLst>
                  <a:ext uri="{0D108BD9-81ED-4DB2-BD59-A6C34878D82A}">
                    <a16:rowId xmlns:a16="http://schemas.microsoft.com/office/drawing/2014/main" val="4024333048"/>
                  </a:ext>
                </a:extLst>
              </a:tr>
              <a:tr h="392246">
                <a:tc>
                  <a:txBody>
                    <a:bodyPr/>
                    <a:lstStyle/>
                    <a:p>
                      <a:r>
                        <a:rPr lang="en-US" dirty="0"/>
                        <a:t>Add EIDL loan of $10,000</a:t>
                      </a:r>
                    </a:p>
                  </a:txBody>
                  <a:tcPr/>
                </a:tc>
                <a:tc>
                  <a:txBody>
                    <a:bodyPr/>
                    <a:lstStyle/>
                    <a:p>
                      <a:r>
                        <a:rPr lang="en-US" dirty="0"/>
                        <a:t>$260,000</a:t>
                      </a:r>
                    </a:p>
                  </a:txBody>
                  <a:tcPr/>
                </a:tc>
                <a:extLst>
                  <a:ext uri="{0D108BD9-81ED-4DB2-BD59-A6C34878D82A}">
                    <a16:rowId xmlns:a16="http://schemas.microsoft.com/office/drawing/2014/main" val="968294864"/>
                  </a:ext>
                </a:extLst>
              </a:tr>
              <a:tr h="392246">
                <a:tc>
                  <a:txBody>
                    <a:bodyPr/>
                    <a:lstStyle/>
                    <a:p>
                      <a:r>
                        <a:rPr lang="en-US" dirty="0"/>
                        <a:t>Maximum Loan Amount</a:t>
                      </a:r>
                    </a:p>
                  </a:txBody>
                  <a:tcPr/>
                </a:tc>
                <a:tc>
                  <a:txBody>
                    <a:bodyPr/>
                    <a:lstStyle/>
                    <a:p>
                      <a:r>
                        <a:rPr lang="en-US" dirty="0"/>
                        <a:t>$260,000</a:t>
                      </a:r>
                    </a:p>
                  </a:txBody>
                  <a:tcPr/>
                </a:tc>
                <a:extLst>
                  <a:ext uri="{0D108BD9-81ED-4DB2-BD59-A6C34878D82A}">
                    <a16:rowId xmlns:a16="http://schemas.microsoft.com/office/drawing/2014/main" val="785966624"/>
                  </a:ext>
                </a:extLst>
              </a:tr>
            </a:tbl>
          </a:graphicData>
        </a:graphic>
      </p:graphicFrame>
    </p:spTree>
    <p:extLst>
      <p:ext uri="{BB962C8B-B14F-4D97-AF65-F5344CB8AC3E}">
        <p14:creationId xmlns:p14="http://schemas.microsoft.com/office/powerpoint/2010/main" val="2780424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19AD-7642-44F8-BB97-D4CDB5F1FF66}"/>
              </a:ext>
            </a:extLst>
          </p:cNvPr>
          <p:cNvSpPr>
            <a:spLocks noGrp="1"/>
          </p:cNvSpPr>
          <p:nvPr>
            <p:ph type="title"/>
          </p:nvPr>
        </p:nvSpPr>
        <p:spPr/>
        <p:txBody>
          <a:bodyPr/>
          <a:lstStyle/>
          <a:p>
            <a:r>
              <a:rPr lang="en-US" dirty="0"/>
              <a:t>Course Overview</a:t>
            </a:r>
          </a:p>
        </p:txBody>
      </p:sp>
      <p:sp>
        <p:nvSpPr>
          <p:cNvPr id="3" name="Content Placeholder 2">
            <a:extLst>
              <a:ext uri="{FF2B5EF4-FFF2-40B4-BE49-F238E27FC236}">
                <a16:creationId xmlns:a16="http://schemas.microsoft.com/office/drawing/2014/main" id="{5EB1C8D2-A2DA-4D17-861B-14FC99EC7C82}"/>
              </a:ext>
            </a:extLst>
          </p:cNvPr>
          <p:cNvSpPr>
            <a:spLocks noGrp="1"/>
          </p:cNvSpPr>
          <p:nvPr>
            <p:ph idx="1"/>
          </p:nvPr>
        </p:nvSpPr>
        <p:spPr/>
        <p:txBody>
          <a:bodyPr/>
          <a:lstStyle/>
          <a:p>
            <a:r>
              <a:rPr lang="en-US" dirty="0"/>
              <a:t>This course will provide a complete overview of the Payroll Protection Program, authorized under the Coronavirus Aid, Relief, and Economic Security (CARES) Act</a:t>
            </a:r>
          </a:p>
          <a:p>
            <a:r>
              <a:rPr lang="en-US" dirty="0"/>
              <a:t>Attendees will gain a full understanding of the eligibility requirements, loan details, allowable uses of loan proceeds, application process and loan forgiveness process</a:t>
            </a:r>
          </a:p>
          <a:p>
            <a:r>
              <a:rPr lang="en-US" dirty="0"/>
              <a:t>Attendees will be provided tools to assist them with calculating the requested loan amount in addition to other valuable resources available to assist them during this challenging business period</a:t>
            </a:r>
          </a:p>
          <a:p>
            <a:endParaRPr lang="en-US" dirty="0"/>
          </a:p>
        </p:txBody>
      </p:sp>
    </p:spTree>
    <p:extLst>
      <p:ext uri="{BB962C8B-B14F-4D97-AF65-F5344CB8AC3E}">
        <p14:creationId xmlns:p14="http://schemas.microsoft.com/office/powerpoint/2010/main" val="2838407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8515A-CF73-408C-AAFC-04757DC359CB}"/>
              </a:ext>
            </a:extLst>
          </p:cNvPr>
          <p:cNvSpPr>
            <a:spLocks noGrp="1"/>
          </p:cNvSpPr>
          <p:nvPr>
            <p:ph type="title"/>
          </p:nvPr>
        </p:nvSpPr>
        <p:spPr/>
        <p:txBody>
          <a:bodyPr/>
          <a:lstStyle/>
          <a:p>
            <a:r>
              <a:rPr lang="en-US" dirty="0"/>
              <a:t>PPP – Will this loan be FORGIVEN?</a:t>
            </a:r>
          </a:p>
        </p:txBody>
      </p:sp>
      <p:sp>
        <p:nvSpPr>
          <p:cNvPr id="3" name="Content Placeholder 2">
            <a:extLst>
              <a:ext uri="{FF2B5EF4-FFF2-40B4-BE49-F238E27FC236}">
                <a16:creationId xmlns:a16="http://schemas.microsoft.com/office/drawing/2014/main" id="{A3B88845-E5E3-446C-A04F-8E3802153A1A}"/>
              </a:ext>
            </a:extLst>
          </p:cNvPr>
          <p:cNvSpPr>
            <a:spLocks noGrp="1"/>
          </p:cNvSpPr>
          <p:nvPr>
            <p:ph idx="1"/>
          </p:nvPr>
        </p:nvSpPr>
        <p:spPr/>
        <p:txBody>
          <a:bodyPr>
            <a:normAutofit fontScale="77500" lnSpcReduction="20000"/>
          </a:bodyPr>
          <a:lstStyle/>
          <a:p>
            <a:r>
              <a:rPr lang="en-US" dirty="0"/>
              <a:t>Borrowers are eligible for loan forgiveness equal to the amount the borrower spent during the eight (8) week period – beginning on the date the loan originated.</a:t>
            </a:r>
          </a:p>
          <a:p>
            <a:r>
              <a:rPr lang="en-US" dirty="0"/>
              <a:t>The following items qualify for loan forgiveness:</a:t>
            </a:r>
          </a:p>
          <a:p>
            <a:pPr lvl="2"/>
            <a:r>
              <a:rPr lang="en-US" dirty="0"/>
              <a:t>Payroll costs </a:t>
            </a:r>
          </a:p>
          <a:p>
            <a:pPr lvl="2"/>
            <a:r>
              <a:rPr lang="en-US" dirty="0"/>
              <a:t>Costs related to the continuation of group health care benefits during periods of paid sick, medical, or family leave, and insurance premiums</a:t>
            </a:r>
          </a:p>
          <a:p>
            <a:pPr lvl="2"/>
            <a:r>
              <a:rPr lang="en-US" dirty="0"/>
              <a:t>Payments of interest on any mortgage obligation (which shall not include any prepayment of principal on a mortgage) </a:t>
            </a:r>
          </a:p>
          <a:p>
            <a:pPr lvl="2"/>
            <a:r>
              <a:rPr lang="en-US" dirty="0"/>
              <a:t>Rent (including rent under a lease agreement)</a:t>
            </a:r>
          </a:p>
          <a:p>
            <a:pPr lvl="2"/>
            <a:r>
              <a:rPr lang="en-US" dirty="0"/>
              <a:t>Utilities</a:t>
            </a:r>
          </a:p>
          <a:p>
            <a:pPr lvl="2"/>
            <a:r>
              <a:rPr lang="en-US" dirty="0"/>
              <a:t>Interest on any other debt obligations that were incurred before February 15, 2020</a:t>
            </a:r>
          </a:p>
          <a:p>
            <a:pPr lvl="2"/>
            <a:r>
              <a:rPr lang="en-US" dirty="0"/>
              <a:t>Refinancing an SBA EIDL loan made between January 31, 2020 and April 3, 2020</a:t>
            </a:r>
          </a:p>
          <a:p>
            <a:pPr marL="0" indent="0">
              <a:buNone/>
            </a:pPr>
            <a:endParaRPr lang="en-US" dirty="0"/>
          </a:p>
          <a:p>
            <a:r>
              <a:rPr lang="en-US" i="1" dirty="0"/>
              <a:t>Note: Loan forgiveness cannot exceed the principal. At least 75% of the forgiven amount must have been used for payroll costs and employee compensation levels must be maintained</a:t>
            </a:r>
          </a:p>
          <a:p>
            <a:endParaRPr lang="en-US" i="1" dirty="0"/>
          </a:p>
        </p:txBody>
      </p:sp>
    </p:spTree>
    <p:extLst>
      <p:ext uri="{BB962C8B-B14F-4D97-AF65-F5344CB8AC3E}">
        <p14:creationId xmlns:p14="http://schemas.microsoft.com/office/powerpoint/2010/main" val="1553436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4D88C-1785-417E-A805-6415DA2D8D7B}"/>
              </a:ext>
            </a:extLst>
          </p:cNvPr>
          <p:cNvSpPr>
            <a:spLocks noGrp="1"/>
          </p:cNvSpPr>
          <p:nvPr>
            <p:ph type="title"/>
          </p:nvPr>
        </p:nvSpPr>
        <p:spPr/>
        <p:txBody>
          <a:bodyPr>
            <a:normAutofit/>
          </a:bodyPr>
          <a:lstStyle/>
          <a:p>
            <a:r>
              <a:rPr lang="en-US" dirty="0"/>
              <a:t>PPP – How is the forgiveness amount calculated?</a:t>
            </a:r>
          </a:p>
        </p:txBody>
      </p:sp>
      <p:sp>
        <p:nvSpPr>
          <p:cNvPr id="3" name="Content Placeholder 2">
            <a:extLst>
              <a:ext uri="{FF2B5EF4-FFF2-40B4-BE49-F238E27FC236}">
                <a16:creationId xmlns:a16="http://schemas.microsoft.com/office/drawing/2014/main" id="{187E814D-5CE6-4A52-8CC9-1814547A1CC6}"/>
              </a:ext>
            </a:extLst>
          </p:cNvPr>
          <p:cNvSpPr>
            <a:spLocks noGrp="1"/>
          </p:cNvSpPr>
          <p:nvPr>
            <p:ph idx="1"/>
          </p:nvPr>
        </p:nvSpPr>
        <p:spPr>
          <a:xfrm>
            <a:off x="174641" y="1024186"/>
            <a:ext cx="11746425" cy="1511624"/>
          </a:xfrm>
        </p:spPr>
        <p:txBody>
          <a:bodyPr/>
          <a:lstStyle/>
          <a:p>
            <a:r>
              <a:rPr lang="en-US" dirty="0"/>
              <a:t>The amount of loan forgiveness will be reduced if there is a reduction in the number of employees</a:t>
            </a:r>
          </a:p>
        </p:txBody>
      </p:sp>
      <p:pic>
        <p:nvPicPr>
          <p:cNvPr id="5" name="Picture 4" descr="A screenshot of a cell phone&#10;&#10;Description automatically generated">
            <a:extLst>
              <a:ext uri="{FF2B5EF4-FFF2-40B4-BE49-F238E27FC236}">
                <a16:creationId xmlns:a16="http://schemas.microsoft.com/office/drawing/2014/main" id="{770F8D2A-F22B-42A1-98CE-24D87CE95B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656" y="2575020"/>
            <a:ext cx="9879290" cy="2496602"/>
          </a:xfrm>
          <a:prstGeom prst="rect">
            <a:avLst/>
          </a:prstGeom>
        </p:spPr>
      </p:pic>
      <p:sp>
        <p:nvSpPr>
          <p:cNvPr id="6" name="TextBox 5">
            <a:extLst>
              <a:ext uri="{FF2B5EF4-FFF2-40B4-BE49-F238E27FC236}">
                <a16:creationId xmlns:a16="http://schemas.microsoft.com/office/drawing/2014/main" id="{C94CF7E4-C587-4998-90C6-2FA43FDE0FF0}"/>
              </a:ext>
            </a:extLst>
          </p:cNvPr>
          <p:cNvSpPr txBox="1"/>
          <p:nvPr/>
        </p:nvSpPr>
        <p:spPr>
          <a:xfrm>
            <a:off x="424206" y="5194169"/>
            <a:ext cx="10265790" cy="646331"/>
          </a:xfrm>
          <a:prstGeom prst="rect">
            <a:avLst/>
          </a:prstGeom>
          <a:noFill/>
        </p:spPr>
        <p:txBody>
          <a:bodyPr wrap="square" rtlCol="0">
            <a:spAutoFit/>
          </a:bodyPr>
          <a:lstStyle/>
          <a:p>
            <a:pPr marL="228600" indent="-228600">
              <a:lnSpc>
                <a:spcPct val="90000"/>
              </a:lnSpc>
              <a:spcBef>
                <a:spcPts val="1200"/>
              </a:spcBef>
              <a:spcAft>
                <a:spcPts val="200"/>
              </a:spcAft>
              <a:buClr>
                <a:schemeClr val="accent1"/>
              </a:buClr>
              <a:buSzPct val="100000"/>
              <a:buFont typeface="Arial" panose="020B0604020202020204" pitchFamily="34" charset="0"/>
              <a:buChar char="•"/>
            </a:pPr>
            <a:r>
              <a:rPr lang="en-US" sz="2000" i="1" dirty="0"/>
              <a:t>Note:  You have until June 30,2020 to restore your full-time employment levels for any changes made between February 15, 2020 and April 26, 2020</a:t>
            </a:r>
          </a:p>
        </p:txBody>
      </p:sp>
    </p:spTree>
    <p:extLst>
      <p:ext uri="{BB962C8B-B14F-4D97-AF65-F5344CB8AC3E}">
        <p14:creationId xmlns:p14="http://schemas.microsoft.com/office/powerpoint/2010/main" val="2099396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4D88C-1785-417E-A805-6415DA2D8D7B}"/>
              </a:ext>
            </a:extLst>
          </p:cNvPr>
          <p:cNvSpPr>
            <a:spLocks noGrp="1"/>
          </p:cNvSpPr>
          <p:nvPr>
            <p:ph type="title"/>
          </p:nvPr>
        </p:nvSpPr>
        <p:spPr>
          <a:xfrm>
            <a:off x="177799" y="286604"/>
            <a:ext cx="11743267" cy="720930"/>
          </a:xfrm>
        </p:spPr>
        <p:txBody>
          <a:bodyPr anchor="b">
            <a:normAutofit/>
          </a:bodyPr>
          <a:lstStyle/>
          <a:p>
            <a:r>
              <a:rPr lang="en-US" dirty="0"/>
              <a:t>PPP – How is the forgiveness amount calculated?</a:t>
            </a:r>
          </a:p>
        </p:txBody>
      </p:sp>
      <p:sp>
        <p:nvSpPr>
          <p:cNvPr id="3" name="Content Placeholder 2">
            <a:extLst>
              <a:ext uri="{FF2B5EF4-FFF2-40B4-BE49-F238E27FC236}">
                <a16:creationId xmlns:a16="http://schemas.microsoft.com/office/drawing/2014/main" id="{187E814D-5CE6-4A52-8CC9-1814547A1CC6}"/>
              </a:ext>
            </a:extLst>
          </p:cNvPr>
          <p:cNvSpPr>
            <a:spLocks noGrp="1"/>
          </p:cNvSpPr>
          <p:nvPr>
            <p:ph sz="half" idx="1"/>
          </p:nvPr>
        </p:nvSpPr>
        <p:spPr>
          <a:xfrm>
            <a:off x="177799" y="1109134"/>
            <a:ext cx="5797974" cy="4235864"/>
          </a:xfrm>
        </p:spPr>
        <p:txBody>
          <a:bodyPr>
            <a:normAutofit/>
          </a:bodyPr>
          <a:lstStyle/>
          <a:p>
            <a:r>
              <a:rPr lang="en-US" dirty="0"/>
              <a:t>The amount of loan forgiveness will be reduced if there is a reduction of greater than 25% in wages paid to employees</a:t>
            </a:r>
          </a:p>
          <a:p>
            <a:endParaRPr lang="en-US" dirty="0"/>
          </a:p>
          <a:p>
            <a:r>
              <a:rPr lang="en-US" sz="2000" i="1" dirty="0"/>
              <a:t>Note:  You have until June 30,2020 to restore salary levels for any changes made between February 15, 2020 and April 26, 2020</a:t>
            </a:r>
          </a:p>
        </p:txBody>
      </p:sp>
      <p:pic>
        <p:nvPicPr>
          <p:cNvPr id="6" name="Picture 5" descr="A screenshot of a cell phone&#10;&#10;Description automatically generated">
            <a:extLst>
              <a:ext uri="{FF2B5EF4-FFF2-40B4-BE49-F238E27FC236}">
                <a16:creationId xmlns:a16="http://schemas.microsoft.com/office/drawing/2014/main" id="{219307AA-64C2-40C1-AC69-DF95F56634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0349" y="1109135"/>
            <a:ext cx="5088741" cy="4872470"/>
          </a:xfrm>
          <a:prstGeom prst="rect">
            <a:avLst/>
          </a:prstGeom>
          <a:noFill/>
        </p:spPr>
      </p:pic>
    </p:spTree>
    <p:extLst>
      <p:ext uri="{BB962C8B-B14F-4D97-AF65-F5344CB8AC3E}">
        <p14:creationId xmlns:p14="http://schemas.microsoft.com/office/powerpoint/2010/main" val="1210809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843C6-5D23-4C2D-95B4-375E28E684BB}"/>
              </a:ext>
            </a:extLst>
          </p:cNvPr>
          <p:cNvSpPr>
            <a:spLocks noGrp="1"/>
          </p:cNvSpPr>
          <p:nvPr>
            <p:ph type="title"/>
          </p:nvPr>
        </p:nvSpPr>
        <p:spPr/>
        <p:txBody>
          <a:bodyPr/>
          <a:lstStyle/>
          <a:p>
            <a:r>
              <a:rPr lang="en-US" dirty="0"/>
              <a:t>PPP – How do I get forgiveness on my PPP loan?</a:t>
            </a:r>
          </a:p>
        </p:txBody>
      </p:sp>
      <p:sp>
        <p:nvSpPr>
          <p:cNvPr id="3" name="Content Placeholder 2">
            <a:extLst>
              <a:ext uri="{FF2B5EF4-FFF2-40B4-BE49-F238E27FC236}">
                <a16:creationId xmlns:a16="http://schemas.microsoft.com/office/drawing/2014/main" id="{57A7AEC3-297C-48CD-A00F-B8DD73FEB2B8}"/>
              </a:ext>
            </a:extLst>
          </p:cNvPr>
          <p:cNvSpPr>
            <a:spLocks noGrp="1"/>
          </p:cNvSpPr>
          <p:nvPr>
            <p:ph idx="1"/>
          </p:nvPr>
        </p:nvSpPr>
        <p:spPr/>
        <p:txBody>
          <a:bodyPr/>
          <a:lstStyle/>
          <a:p>
            <a:r>
              <a:rPr lang="en-US" dirty="0"/>
              <a:t>You must apply through your lender for forgiveness on your loan. In this application you must include:</a:t>
            </a:r>
          </a:p>
          <a:p>
            <a:pPr lvl="2"/>
            <a:r>
              <a:rPr lang="en-US" dirty="0"/>
              <a:t>Documentation verifying the number of employees on payroll and pay rates, including IRS payroll tax filings and State income, payroll and unemployment insurance filings</a:t>
            </a:r>
          </a:p>
          <a:p>
            <a:pPr lvl="2"/>
            <a:r>
              <a:rPr lang="en-US" dirty="0"/>
              <a:t>Documentation verifying payments on covered mortgage obligations, lease/rent obligations and utilities</a:t>
            </a:r>
          </a:p>
          <a:p>
            <a:pPr lvl="2"/>
            <a:r>
              <a:rPr lang="en-US" dirty="0"/>
              <a:t>Certification from a representative of your business or organization that is authorized to certify that the documentation provided is true and that the amount that is being forgiven was used in accordance with the program’s guideline for use</a:t>
            </a:r>
          </a:p>
          <a:p>
            <a:r>
              <a:rPr lang="en-US" dirty="0"/>
              <a:t>The lender must decide on the forgiveness within 60 days</a:t>
            </a:r>
          </a:p>
        </p:txBody>
      </p:sp>
    </p:spTree>
    <p:extLst>
      <p:ext uri="{BB962C8B-B14F-4D97-AF65-F5344CB8AC3E}">
        <p14:creationId xmlns:p14="http://schemas.microsoft.com/office/powerpoint/2010/main" val="1584627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4F71-7AB9-459A-82B2-97E1EA1C3713}"/>
              </a:ext>
            </a:extLst>
          </p:cNvPr>
          <p:cNvSpPr>
            <a:spLocks noGrp="1"/>
          </p:cNvSpPr>
          <p:nvPr>
            <p:ph type="title"/>
          </p:nvPr>
        </p:nvSpPr>
        <p:spPr/>
        <p:txBody>
          <a:bodyPr/>
          <a:lstStyle/>
          <a:p>
            <a:r>
              <a:rPr lang="en-US" dirty="0"/>
              <a:t>PPP – What happens after the forgiveness period?</a:t>
            </a:r>
          </a:p>
        </p:txBody>
      </p:sp>
      <p:sp>
        <p:nvSpPr>
          <p:cNvPr id="3" name="Content Placeholder 2">
            <a:extLst>
              <a:ext uri="{FF2B5EF4-FFF2-40B4-BE49-F238E27FC236}">
                <a16:creationId xmlns:a16="http://schemas.microsoft.com/office/drawing/2014/main" id="{2363919A-A010-457A-A076-2F6EB77DF8D2}"/>
              </a:ext>
            </a:extLst>
          </p:cNvPr>
          <p:cNvSpPr>
            <a:spLocks noGrp="1"/>
          </p:cNvSpPr>
          <p:nvPr>
            <p:ph idx="1"/>
          </p:nvPr>
        </p:nvSpPr>
        <p:spPr/>
        <p:txBody>
          <a:bodyPr/>
          <a:lstStyle/>
          <a:p>
            <a:r>
              <a:rPr lang="en-US" dirty="0"/>
              <a:t>Any loan amounts not forgiven are carried forward as an ongoing loan for 2 years at 1% interest.</a:t>
            </a:r>
          </a:p>
          <a:p>
            <a:r>
              <a:rPr lang="en-US" dirty="0"/>
              <a:t>All payments are deferred for 6 months; however interest will continue to accrue over this period</a:t>
            </a:r>
          </a:p>
          <a:p>
            <a:r>
              <a:rPr lang="en-US" dirty="0"/>
              <a:t>There are no prepayment penalties or fees associated with the loan</a:t>
            </a:r>
          </a:p>
        </p:txBody>
      </p:sp>
    </p:spTree>
    <p:extLst>
      <p:ext uri="{BB962C8B-B14F-4D97-AF65-F5344CB8AC3E}">
        <p14:creationId xmlns:p14="http://schemas.microsoft.com/office/powerpoint/2010/main" val="1237301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AD69C-35C0-4136-9BDD-CC29EE6CB700}"/>
              </a:ext>
            </a:extLst>
          </p:cNvPr>
          <p:cNvSpPr>
            <a:spLocks noGrp="1"/>
          </p:cNvSpPr>
          <p:nvPr>
            <p:ph type="title"/>
          </p:nvPr>
        </p:nvSpPr>
        <p:spPr/>
        <p:txBody>
          <a:bodyPr/>
          <a:lstStyle/>
          <a:p>
            <a:r>
              <a:rPr lang="en-US" dirty="0"/>
              <a:t>PPP – Documentation Needed</a:t>
            </a:r>
          </a:p>
        </p:txBody>
      </p:sp>
      <p:sp>
        <p:nvSpPr>
          <p:cNvPr id="3" name="Content Placeholder 2">
            <a:extLst>
              <a:ext uri="{FF2B5EF4-FFF2-40B4-BE49-F238E27FC236}">
                <a16:creationId xmlns:a16="http://schemas.microsoft.com/office/drawing/2014/main" id="{68349CC1-9778-458F-AB0A-D082FDB3F880}"/>
              </a:ext>
            </a:extLst>
          </p:cNvPr>
          <p:cNvSpPr>
            <a:spLocks noGrp="1"/>
          </p:cNvSpPr>
          <p:nvPr>
            <p:ph idx="1"/>
          </p:nvPr>
        </p:nvSpPr>
        <p:spPr/>
        <p:txBody>
          <a:bodyPr>
            <a:normAutofit fontScale="92500"/>
          </a:bodyPr>
          <a:lstStyle/>
          <a:p>
            <a:r>
              <a:rPr lang="en-US" dirty="0"/>
              <a:t>In addition to the PPP Application, assemble the following documentation:</a:t>
            </a:r>
          </a:p>
          <a:p>
            <a:pPr lvl="2"/>
            <a:r>
              <a:rPr lang="en-US" dirty="0"/>
              <a:t>2019 IRS Quarterly 940, 941 or 944 payroll tax reports</a:t>
            </a:r>
          </a:p>
          <a:p>
            <a:pPr lvl="2"/>
            <a:r>
              <a:rPr lang="en-US" dirty="0"/>
              <a:t>2020 (first quarter) IRS 940, 941 or 944 payroll tax report</a:t>
            </a:r>
          </a:p>
          <a:p>
            <a:pPr lvl="2"/>
            <a:r>
              <a:rPr lang="en-US" dirty="0"/>
              <a:t>Payroll summary reports for a twelve-month period (ending on your most recent payroll date) plus first quarter of 2020, which will show the following information:</a:t>
            </a:r>
            <a:br>
              <a:rPr lang="en-US" dirty="0"/>
            </a:br>
            <a:r>
              <a:rPr lang="en-US" dirty="0"/>
              <a:t>  • Gross wages for each employee, including officer(s) if paid W-2 wages, which includes PTO, vacation, paid sick leave</a:t>
            </a:r>
            <a:br>
              <a:rPr lang="en-US" dirty="0"/>
            </a:br>
            <a:r>
              <a:rPr lang="en-US" dirty="0"/>
              <a:t>  • State and local taxes assessed on an employee’s compensation</a:t>
            </a:r>
          </a:p>
          <a:p>
            <a:pPr lvl="2"/>
            <a:r>
              <a:rPr lang="en-US" dirty="0"/>
              <a:t>Documentation of payments required for the provisions of group health</a:t>
            </a:r>
            <a:br>
              <a:rPr lang="en-US" dirty="0"/>
            </a:br>
            <a:r>
              <a:rPr lang="en-US" dirty="0"/>
              <a:t>care benefits, including insurance premiums</a:t>
            </a:r>
          </a:p>
          <a:p>
            <a:pPr lvl="2"/>
            <a:r>
              <a:rPr lang="en-US" dirty="0"/>
              <a:t>Documentation of payments of all retirement plan benefits that were paid by the company (excluding employee deferral withholding)</a:t>
            </a:r>
          </a:p>
          <a:p>
            <a:r>
              <a:rPr lang="en-US" dirty="0"/>
              <a:t>For independent contractors – 1099-MISC for 2019</a:t>
            </a:r>
          </a:p>
          <a:p>
            <a:pPr lvl="2"/>
            <a:endParaRPr lang="en-US" dirty="0"/>
          </a:p>
        </p:txBody>
      </p:sp>
    </p:spTree>
    <p:extLst>
      <p:ext uri="{BB962C8B-B14F-4D97-AF65-F5344CB8AC3E}">
        <p14:creationId xmlns:p14="http://schemas.microsoft.com/office/powerpoint/2010/main" val="31479238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9DC42-F50A-4C92-A6DA-75C1C0863B6A}"/>
              </a:ext>
            </a:extLst>
          </p:cNvPr>
          <p:cNvSpPr>
            <a:spLocks noGrp="1"/>
          </p:cNvSpPr>
          <p:nvPr>
            <p:ph type="title"/>
          </p:nvPr>
        </p:nvSpPr>
        <p:spPr/>
        <p:txBody>
          <a:bodyPr/>
          <a:lstStyle/>
          <a:p>
            <a:r>
              <a:rPr lang="en-US" dirty="0"/>
              <a:t>PPP – Next Steps</a:t>
            </a:r>
          </a:p>
        </p:txBody>
      </p:sp>
      <p:sp>
        <p:nvSpPr>
          <p:cNvPr id="3" name="Content Placeholder 2">
            <a:extLst>
              <a:ext uri="{FF2B5EF4-FFF2-40B4-BE49-F238E27FC236}">
                <a16:creationId xmlns:a16="http://schemas.microsoft.com/office/drawing/2014/main" id="{D7142F85-2A61-4D72-8C3B-54E1CABD3321}"/>
              </a:ext>
            </a:extLst>
          </p:cNvPr>
          <p:cNvSpPr>
            <a:spLocks noGrp="1"/>
          </p:cNvSpPr>
          <p:nvPr>
            <p:ph idx="1"/>
          </p:nvPr>
        </p:nvSpPr>
        <p:spPr/>
        <p:txBody>
          <a:bodyPr/>
          <a:lstStyle/>
          <a:p>
            <a:r>
              <a:rPr lang="en-US" dirty="0"/>
              <a:t>BREATHE</a:t>
            </a:r>
          </a:p>
          <a:p>
            <a:r>
              <a:rPr lang="en-US" dirty="0"/>
              <a:t>If you are not sure whether the PPP is right for your business, discuss the matter with your accountant, trusted advisor or SCORE mentor</a:t>
            </a:r>
          </a:p>
          <a:p>
            <a:r>
              <a:rPr lang="en-US" dirty="0"/>
              <a:t>If the PPP is right for you, contact your banking institution and tell them you want to apply for the PPP loan</a:t>
            </a:r>
          </a:p>
          <a:p>
            <a:r>
              <a:rPr lang="en-US" dirty="0"/>
              <a:t>Assemble the </a:t>
            </a:r>
            <a:r>
              <a:rPr lang="en-US"/>
              <a:t>recommended documentation</a:t>
            </a:r>
            <a:endParaRPr lang="en-US" dirty="0"/>
          </a:p>
          <a:p>
            <a:r>
              <a:rPr lang="en-US" dirty="0"/>
              <a:t>Complete the application and make an appointment with your lender</a:t>
            </a:r>
          </a:p>
          <a:p>
            <a:endParaRPr lang="en-US" dirty="0"/>
          </a:p>
          <a:p>
            <a:endParaRPr lang="en-US" dirty="0"/>
          </a:p>
          <a:p>
            <a:endParaRPr lang="en-US" dirty="0"/>
          </a:p>
        </p:txBody>
      </p:sp>
    </p:spTree>
    <p:extLst>
      <p:ext uri="{BB962C8B-B14F-4D97-AF65-F5344CB8AC3E}">
        <p14:creationId xmlns:p14="http://schemas.microsoft.com/office/powerpoint/2010/main" val="4265639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01925-265C-4D56-B7B3-700FB25B2050}"/>
              </a:ext>
            </a:extLst>
          </p:cNvPr>
          <p:cNvSpPr>
            <a:spLocks noGrp="1"/>
          </p:cNvSpPr>
          <p:nvPr>
            <p:ph type="title"/>
          </p:nvPr>
        </p:nvSpPr>
        <p:spPr/>
        <p:txBody>
          <a:bodyPr/>
          <a:lstStyle/>
          <a:p>
            <a:r>
              <a:rPr lang="en-US" dirty="0"/>
              <a:t>PPP – Summary</a:t>
            </a:r>
          </a:p>
        </p:txBody>
      </p:sp>
      <p:sp>
        <p:nvSpPr>
          <p:cNvPr id="3" name="Content Placeholder 2">
            <a:extLst>
              <a:ext uri="{FF2B5EF4-FFF2-40B4-BE49-F238E27FC236}">
                <a16:creationId xmlns:a16="http://schemas.microsoft.com/office/drawing/2014/main" id="{E30C74DA-41A4-4E04-803B-CCE2727E1FF7}"/>
              </a:ext>
            </a:extLst>
          </p:cNvPr>
          <p:cNvSpPr>
            <a:spLocks noGrp="1"/>
          </p:cNvSpPr>
          <p:nvPr>
            <p:ph idx="1"/>
          </p:nvPr>
        </p:nvSpPr>
        <p:spPr/>
        <p:txBody>
          <a:bodyPr/>
          <a:lstStyle/>
          <a:p>
            <a:r>
              <a:rPr lang="en-US" dirty="0"/>
              <a:t>The Paycheck Protection Program (PPP) is a loan designed to provide a direct incentive for small businesses to keep their workers on the payroll</a:t>
            </a:r>
          </a:p>
          <a:p>
            <a:r>
              <a:rPr lang="en-US" dirty="0"/>
              <a:t>Funding is limited - $349 billion total</a:t>
            </a:r>
          </a:p>
          <a:p>
            <a:r>
              <a:rPr lang="en-US" dirty="0"/>
              <a:t>PPP loans will be awarded on a first-come, first-served basis</a:t>
            </a:r>
          </a:p>
          <a:p>
            <a:r>
              <a:rPr lang="en-US" dirty="0"/>
              <a:t>Some or all of the loan can be forgiven</a:t>
            </a:r>
          </a:p>
          <a:p>
            <a:r>
              <a:rPr lang="en-US" dirty="0"/>
              <a:t>Program ends 6/30/2020</a:t>
            </a:r>
          </a:p>
        </p:txBody>
      </p:sp>
    </p:spTree>
    <p:extLst>
      <p:ext uri="{BB962C8B-B14F-4D97-AF65-F5344CB8AC3E}">
        <p14:creationId xmlns:p14="http://schemas.microsoft.com/office/powerpoint/2010/main" val="1948255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D0AD7-1514-45CE-B65E-86296FF25748}"/>
              </a:ext>
            </a:extLst>
          </p:cNvPr>
          <p:cNvSpPr>
            <a:spLocks noGrp="1"/>
          </p:cNvSpPr>
          <p:nvPr>
            <p:ph type="title"/>
          </p:nvPr>
        </p:nvSpPr>
        <p:spPr/>
        <p:txBody>
          <a:bodyPr/>
          <a:lstStyle/>
          <a:p>
            <a:r>
              <a:rPr lang="en-US" dirty="0"/>
              <a:t>PPP &amp; CARES Act – Useful Resources</a:t>
            </a:r>
          </a:p>
        </p:txBody>
      </p:sp>
      <p:sp>
        <p:nvSpPr>
          <p:cNvPr id="3" name="Content Placeholder 2">
            <a:extLst>
              <a:ext uri="{FF2B5EF4-FFF2-40B4-BE49-F238E27FC236}">
                <a16:creationId xmlns:a16="http://schemas.microsoft.com/office/drawing/2014/main" id="{D2EF2AA9-89E6-42A1-B4D2-AB852B146FBC}"/>
              </a:ext>
            </a:extLst>
          </p:cNvPr>
          <p:cNvSpPr>
            <a:spLocks noGrp="1"/>
          </p:cNvSpPr>
          <p:nvPr>
            <p:ph idx="1"/>
          </p:nvPr>
        </p:nvSpPr>
        <p:spPr/>
        <p:txBody>
          <a:bodyPr/>
          <a:lstStyle/>
          <a:p>
            <a:r>
              <a:rPr lang="en-US" dirty="0"/>
              <a:t>SBA Funding Programs: </a:t>
            </a:r>
            <a:r>
              <a:rPr lang="en-US" dirty="0">
                <a:hlinkClick r:id="rId3"/>
              </a:rPr>
              <a:t>https://www.sba.gov/funding-programs/loans/coronavirus-relief-options</a:t>
            </a:r>
            <a:r>
              <a:rPr lang="en-US" dirty="0"/>
              <a:t> </a:t>
            </a:r>
          </a:p>
          <a:p>
            <a:r>
              <a:rPr lang="en-US" dirty="0"/>
              <a:t>SBA 7(a) Lenders: </a:t>
            </a:r>
            <a:r>
              <a:rPr lang="en-US" dirty="0">
                <a:hlinkClick r:id="rId4"/>
              </a:rPr>
              <a:t>https://www.sba.gov/article/2020/mar/02/100-most-active-sba-7a-lenders</a:t>
            </a:r>
            <a:r>
              <a:rPr lang="en-US" dirty="0"/>
              <a:t> </a:t>
            </a:r>
          </a:p>
          <a:p>
            <a:r>
              <a:rPr lang="en-US" dirty="0"/>
              <a:t>SCORE Coronavirus SBA Loans and CARES Act Assistance: </a:t>
            </a:r>
            <a:r>
              <a:rPr lang="en-US" dirty="0">
                <a:hlinkClick r:id="rId5"/>
              </a:rPr>
              <a:t>https://www.score.org/coronavirus-sba-loans-and-cares-act-assistance</a:t>
            </a:r>
            <a:endParaRPr lang="en-US" dirty="0"/>
          </a:p>
          <a:p>
            <a:r>
              <a:rPr lang="en-US" dirty="0"/>
              <a:t>PPP Loan Application: </a:t>
            </a:r>
            <a:r>
              <a:rPr lang="en-US" dirty="0">
                <a:hlinkClick r:id="rId6"/>
              </a:rPr>
              <a:t>https://home.treasury.gov/cares</a:t>
            </a:r>
            <a:r>
              <a:rPr lang="en-US" dirty="0"/>
              <a:t> </a:t>
            </a:r>
          </a:p>
        </p:txBody>
      </p:sp>
    </p:spTree>
    <p:extLst>
      <p:ext uri="{BB962C8B-B14F-4D97-AF65-F5344CB8AC3E}">
        <p14:creationId xmlns:p14="http://schemas.microsoft.com/office/powerpoint/2010/main" val="19954171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F175EC-A86A-4094-9433-1CEDF8066549}"/>
              </a:ext>
            </a:extLst>
          </p:cNvPr>
          <p:cNvSpPr>
            <a:spLocks noGrp="1"/>
          </p:cNvSpPr>
          <p:nvPr>
            <p:ph type="sldNum" sz="quarter" idx="10"/>
          </p:nvPr>
        </p:nvSpPr>
        <p:spPr/>
        <p:txBody>
          <a:bodyPr/>
          <a:lstStyle/>
          <a:p>
            <a:pPr algn="r">
              <a:defRPr/>
            </a:pPr>
            <a:fld id="{B1AB44B9-F1EC-4F4B-88D4-413245C9CD3E}" type="slidenum">
              <a:rPr lang="en-US" sz="900">
                <a:solidFill>
                  <a:srgbClr val="1B1E29">
                    <a:tint val="75000"/>
                  </a:srgbClr>
                </a:solidFill>
                <a:latin typeface="Source Sans Pro" charset="0"/>
                <a:ea typeface="Source Sans Pro" charset="0"/>
              </a:rPr>
              <a:pPr algn="r">
                <a:defRPr/>
              </a:pPr>
              <a:t>29</a:t>
            </a:fld>
            <a:endParaRPr lang="en-US" sz="900" dirty="0">
              <a:solidFill>
                <a:srgbClr val="1B1E29">
                  <a:tint val="75000"/>
                </a:srgbClr>
              </a:solidFill>
              <a:latin typeface="Source Sans Pro" charset="0"/>
              <a:ea typeface="Source Sans Pro" charset="0"/>
            </a:endParaRPr>
          </a:p>
        </p:txBody>
      </p:sp>
      <p:sp>
        <p:nvSpPr>
          <p:cNvPr id="11" name="Content Placeholder 2">
            <a:extLst>
              <a:ext uri="{FF2B5EF4-FFF2-40B4-BE49-F238E27FC236}">
                <a16:creationId xmlns:a16="http://schemas.microsoft.com/office/drawing/2014/main" id="{FB79E315-FBED-4D78-BE7C-358BCEF96EC5}"/>
              </a:ext>
            </a:extLst>
          </p:cNvPr>
          <p:cNvSpPr txBox="1">
            <a:spLocks/>
          </p:cNvSpPr>
          <p:nvPr/>
        </p:nvSpPr>
        <p:spPr>
          <a:xfrm>
            <a:off x="2276475" y="1823133"/>
            <a:ext cx="7639050" cy="4289658"/>
          </a:xfrm>
          <a:prstGeom prst="rect">
            <a:avLst/>
          </a:prstGeom>
        </p:spPr>
        <p:txBody>
          <a:bodyPr vert="horz" lIns="91440" tIns="45720" rIns="91440" bIns="45720" rtlCol="0">
            <a:noAutofit/>
          </a:bodyPr>
          <a:lstStyle>
            <a:lvl1pPr marL="171438" indent="-171438" algn="l" defTabSz="685749" rtl="0" eaLnBrk="1" latinLnBrk="0" hangingPunct="1">
              <a:lnSpc>
                <a:spcPct val="90000"/>
              </a:lnSpc>
              <a:spcBef>
                <a:spcPts val="750"/>
              </a:spcBef>
              <a:buFont typeface="Arial"/>
              <a:buChar char="•"/>
              <a:defRPr sz="2100" kern="1200">
                <a:solidFill>
                  <a:schemeClr val="tx1"/>
                </a:solidFill>
                <a:latin typeface="Source Sans Pro" charset="0"/>
                <a:ea typeface="Source Sans Pro" charset="0"/>
                <a:cs typeface="Source Sans Pro" charset="0"/>
              </a:defRPr>
            </a:lvl1pPr>
            <a:lvl2pPr marL="514313" indent="-171438" algn="l" defTabSz="685749" rtl="0" eaLnBrk="1" latinLnBrk="0" hangingPunct="1">
              <a:lnSpc>
                <a:spcPct val="90000"/>
              </a:lnSpc>
              <a:spcBef>
                <a:spcPts val="375"/>
              </a:spcBef>
              <a:buFont typeface="Arial"/>
              <a:buChar char="•"/>
              <a:defRPr sz="1800" kern="1200">
                <a:solidFill>
                  <a:schemeClr val="tx1"/>
                </a:solidFill>
                <a:latin typeface="Source Sans Pro" charset="0"/>
                <a:ea typeface="Source Sans Pro" charset="0"/>
                <a:cs typeface="Source Sans Pro" charset="0"/>
              </a:defRPr>
            </a:lvl2pPr>
            <a:lvl3pPr marL="857186" indent="-171438" algn="l" defTabSz="685749" rtl="0" eaLnBrk="1" latinLnBrk="0" hangingPunct="1">
              <a:lnSpc>
                <a:spcPct val="90000"/>
              </a:lnSpc>
              <a:spcBef>
                <a:spcPts val="375"/>
              </a:spcBef>
              <a:buFont typeface="Arial"/>
              <a:buChar char="•"/>
              <a:defRPr sz="1500" kern="1200">
                <a:solidFill>
                  <a:schemeClr val="tx1"/>
                </a:solidFill>
                <a:latin typeface="Source Sans Pro" charset="0"/>
                <a:ea typeface="Source Sans Pro" charset="0"/>
                <a:cs typeface="Source Sans Pro" charset="0"/>
              </a:defRPr>
            </a:lvl3pPr>
            <a:lvl4pPr marL="1200060"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4pPr>
            <a:lvl5pPr marL="1542935"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5pPr>
            <a:lvl6pPr marL="1885809"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algn="ctr">
              <a:buNone/>
            </a:pPr>
            <a:endParaRPr lang="en-US" sz="2500" b="1" i="1" dirty="0">
              <a:solidFill>
                <a:schemeClr val="tx2"/>
              </a:solidFill>
              <a:latin typeface="Source Sans Pro" panose="020B0503030403020204" pitchFamily="34" charset="0"/>
              <a:ea typeface="Source Sans Pro" panose="020B0503030403020204" pitchFamily="34" charset="0"/>
            </a:endParaRPr>
          </a:p>
          <a:p>
            <a:pPr marL="0" indent="0" algn="ctr">
              <a:buNone/>
            </a:pPr>
            <a:r>
              <a:rPr lang="en-US" sz="9600" b="1" i="1" dirty="0">
                <a:solidFill>
                  <a:schemeClr val="tx2"/>
                </a:solidFill>
                <a:latin typeface="Source Sans Pro" panose="020B0503030403020204" pitchFamily="34" charset="0"/>
                <a:ea typeface="Source Sans Pro" panose="020B0503030403020204" pitchFamily="34" charset="0"/>
              </a:rPr>
              <a:t>Questions?</a:t>
            </a:r>
          </a:p>
          <a:p>
            <a:pPr marL="0" indent="0" algn="ctr">
              <a:buNone/>
            </a:pPr>
            <a:endParaRPr lang="en-US" sz="800" b="1" dirty="0">
              <a:solidFill>
                <a:schemeClr val="tx2"/>
              </a:solidFill>
              <a:latin typeface="Source Sans Pro" panose="020B0503030403020204" pitchFamily="34" charset="0"/>
              <a:ea typeface="Source Sans Pro" panose="020B0503030403020204" pitchFamily="34" charset="0"/>
            </a:endParaRPr>
          </a:p>
          <a:p>
            <a:pPr marL="0" indent="0" algn="ctr">
              <a:buNone/>
            </a:pPr>
            <a:endParaRPr lang="en-US" sz="2000" b="1" dirty="0">
              <a:solidFill>
                <a:schemeClr val="tx2"/>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949709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F8A6-3EAF-464B-B482-F5638A93D4C1}"/>
              </a:ext>
            </a:extLst>
          </p:cNvPr>
          <p:cNvSpPr>
            <a:spLocks noGrp="1"/>
          </p:cNvSpPr>
          <p:nvPr>
            <p:ph type="title"/>
          </p:nvPr>
        </p:nvSpPr>
        <p:spPr/>
        <p:txBody>
          <a:bodyPr/>
          <a:lstStyle/>
          <a:p>
            <a:r>
              <a:rPr lang="en-US" dirty="0"/>
              <a:t>CARES Act </a:t>
            </a:r>
          </a:p>
        </p:txBody>
      </p:sp>
      <p:sp>
        <p:nvSpPr>
          <p:cNvPr id="3" name="Content Placeholder 2">
            <a:extLst>
              <a:ext uri="{FF2B5EF4-FFF2-40B4-BE49-F238E27FC236}">
                <a16:creationId xmlns:a16="http://schemas.microsoft.com/office/drawing/2014/main" id="{55997BB9-200B-4A6B-A0A0-BD86B19CE65F}"/>
              </a:ext>
            </a:extLst>
          </p:cNvPr>
          <p:cNvSpPr>
            <a:spLocks noGrp="1"/>
          </p:cNvSpPr>
          <p:nvPr>
            <p:ph idx="1"/>
          </p:nvPr>
        </p:nvSpPr>
        <p:spPr/>
        <p:txBody>
          <a:bodyPr>
            <a:normAutofit/>
          </a:bodyPr>
          <a:lstStyle/>
          <a:p>
            <a:r>
              <a:rPr lang="en-US" dirty="0"/>
              <a:t>Our nation's small businesses are facing an unprecedented economic disruption due to the Coronavirus (COVID-19) outbreak. On Friday, March 27, 2020, the President signed into law the Coronavirus Aid, Relief, and Economic Security (CARES) Act, which contains $376 billion in relief for American workers and small businesses.</a:t>
            </a:r>
          </a:p>
          <a:p>
            <a:r>
              <a:rPr lang="en-US" dirty="0"/>
              <a:t>The CARES Act provided the Small Business Administration (SBA) with several programs and initiatives to financially assist small businesses, certain non-profits and other employers as well as some additional tax provisions that are outside the scope of the SBA</a:t>
            </a:r>
          </a:p>
          <a:p>
            <a:endParaRPr lang="en-US" dirty="0"/>
          </a:p>
          <a:p>
            <a:endParaRPr lang="en-US" dirty="0"/>
          </a:p>
        </p:txBody>
      </p:sp>
    </p:spTree>
    <p:extLst>
      <p:ext uri="{BB962C8B-B14F-4D97-AF65-F5344CB8AC3E}">
        <p14:creationId xmlns:p14="http://schemas.microsoft.com/office/powerpoint/2010/main" val="4039623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F175EC-A86A-4094-9433-1CEDF8066549}"/>
              </a:ext>
            </a:extLst>
          </p:cNvPr>
          <p:cNvSpPr>
            <a:spLocks noGrp="1"/>
          </p:cNvSpPr>
          <p:nvPr>
            <p:ph type="sldNum" sz="quarter" idx="10"/>
          </p:nvPr>
        </p:nvSpPr>
        <p:spPr/>
        <p:txBody>
          <a:bodyPr/>
          <a:lstStyle/>
          <a:p>
            <a:pPr algn="r">
              <a:defRPr/>
            </a:pPr>
            <a:fld id="{B1AB44B9-F1EC-4F4B-88D4-413245C9CD3E}" type="slidenum">
              <a:rPr lang="en-US" sz="900">
                <a:solidFill>
                  <a:srgbClr val="1B1E29">
                    <a:tint val="75000"/>
                  </a:srgbClr>
                </a:solidFill>
                <a:latin typeface="Source Sans Pro" charset="0"/>
                <a:ea typeface="Source Sans Pro" charset="0"/>
              </a:rPr>
              <a:pPr algn="r">
                <a:defRPr/>
              </a:pPr>
              <a:t>30</a:t>
            </a:fld>
            <a:endParaRPr lang="en-US" sz="900" dirty="0">
              <a:solidFill>
                <a:srgbClr val="1B1E29">
                  <a:tint val="75000"/>
                </a:srgbClr>
              </a:solidFill>
              <a:latin typeface="Source Sans Pro" charset="0"/>
              <a:ea typeface="Source Sans Pro" charset="0"/>
            </a:endParaRPr>
          </a:p>
        </p:txBody>
      </p:sp>
      <p:sp>
        <p:nvSpPr>
          <p:cNvPr id="11" name="Content Placeholder 2">
            <a:extLst>
              <a:ext uri="{FF2B5EF4-FFF2-40B4-BE49-F238E27FC236}">
                <a16:creationId xmlns:a16="http://schemas.microsoft.com/office/drawing/2014/main" id="{FB79E315-FBED-4D78-BE7C-358BCEF96EC5}"/>
              </a:ext>
            </a:extLst>
          </p:cNvPr>
          <p:cNvSpPr txBox="1">
            <a:spLocks/>
          </p:cNvSpPr>
          <p:nvPr/>
        </p:nvSpPr>
        <p:spPr>
          <a:xfrm>
            <a:off x="2276475" y="1823133"/>
            <a:ext cx="7639050" cy="4289658"/>
          </a:xfrm>
          <a:prstGeom prst="rect">
            <a:avLst/>
          </a:prstGeom>
        </p:spPr>
        <p:txBody>
          <a:bodyPr vert="horz" lIns="91440" tIns="45720" rIns="91440" bIns="45720" rtlCol="0">
            <a:noAutofit/>
          </a:bodyPr>
          <a:lstStyle>
            <a:lvl1pPr marL="171438" indent="-171438" algn="l" defTabSz="685749" rtl="0" eaLnBrk="1" latinLnBrk="0" hangingPunct="1">
              <a:lnSpc>
                <a:spcPct val="90000"/>
              </a:lnSpc>
              <a:spcBef>
                <a:spcPts val="750"/>
              </a:spcBef>
              <a:buFont typeface="Arial"/>
              <a:buChar char="•"/>
              <a:defRPr sz="2100" kern="1200">
                <a:solidFill>
                  <a:schemeClr val="tx1"/>
                </a:solidFill>
                <a:latin typeface="Source Sans Pro" charset="0"/>
                <a:ea typeface="Source Sans Pro" charset="0"/>
                <a:cs typeface="Source Sans Pro" charset="0"/>
              </a:defRPr>
            </a:lvl1pPr>
            <a:lvl2pPr marL="514313" indent="-171438" algn="l" defTabSz="685749" rtl="0" eaLnBrk="1" latinLnBrk="0" hangingPunct="1">
              <a:lnSpc>
                <a:spcPct val="90000"/>
              </a:lnSpc>
              <a:spcBef>
                <a:spcPts val="375"/>
              </a:spcBef>
              <a:buFont typeface="Arial"/>
              <a:buChar char="•"/>
              <a:defRPr sz="1800" kern="1200">
                <a:solidFill>
                  <a:schemeClr val="tx1"/>
                </a:solidFill>
                <a:latin typeface="Source Sans Pro" charset="0"/>
                <a:ea typeface="Source Sans Pro" charset="0"/>
                <a:cs typeface="Source Sans Pro" charset="0"/>
              </a:defRPr>
            </a:lvl2pPr>
            <a:lvl3pPr marL="857186" indent="-171438" algn="l" defTabSz="685749" rtl="0" eaLnBrk="1" latinLnBrk="0" hangingPunct="1">
              <a:lnSpc>
                <a:spcPct val="90000"/>
              </a:lnSpc>
              <a:spcBef>
                <a:spcPts val="375"/>
              </a:spcBef>
              <a:buFont typeface="Arial"/>
              <a:buChar char="•"/>
              <a:defRPr sz="1500" kern="1200">
                <a:solidFill>
                  <a:schemeClr val="tx1"/>
                </a:solidFill>
                <a:latin typeface="Source Sans Pro" charset="0"/>
                <a:ea typeface="Source Sans Pro" charset="0"/>
                <a:cs typeface="Source Sans Pro" charset="0"/>
              </a:defRPr>
            </a:lvl3pPr>
            <a:lvl4pPr marL="1200060"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4pPr>
            <a:lvl5pPr marL="1542935"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5pPr>
            <a:lvl6pPr marL="1885809"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algn="ctr">
              <a:buNone/>
            </a:pPr>
            <a:endParaRPr lang="en-US" sz="2500" b="1" i="1" dirty="0">
              <a:solidFill>
                <a:schemeClr val="tx2"/>
              </a:solidFill>
              <a:latin typeface="Source Sans Pro" panose="020B0503030403020204" pitchFamily="34" charset="0"/>
              <a:ea typeface="Source Sans Pro" panose="020B0503030403020204" pitchFamily="34" charset="0"/>
            </a:endParaRPr>
          </a:p>
          <a:p>
            <a:pPr marL="0" indent="0" algn="ctr">
              <a:buNone/>
            </a:pPr>
            <a:r>
              <a:rPr lang="en-US" sz="9600" b="1" i="1" dirty="0">
                <a:solidFill>
                  <a:schemeClr val="tx2"/>
                </a:solidFill>
                <a:latin typeface="Source Sans Pro" panose="020B0503030403020204" pitchFamily="34" charset="0"/>
                <a:ea typeface="Source Sans Pro" panose="020B0503030403020204" pitchFamily="34" charset="0"/>
              </a:rPr>
              <a:t>Thank You</a:t>
            </a:r>
          </a:p>
          <a:p>
            <a:pPr marL="0" indent="0" algn="ctr">
              <a:buNone/>
            </a:pPr>
            <a:endParaRPr lang="en-US" sz="800" b="1" dirty="0">
              <a:solidFill>
                <a:schemeClr val="tx2"/>
              </a:solidFill>
              <a:latin typeface="Source Sans Pro" panose="020B0503030403020204" pitchFamily="34" charset="0"/>
              <a:ea typeface="Source Sans Pro" panose="020B0503030403020204" pitchFamily="34" charset="0"/>
            </a:endParaRPr>
          </a:p>
          <a:p>
            <a:pPr marL="0" indent="0" algn="ctr">
              <a:buNone/>
            </a:pPr>
            <a:endParaRPr lang="en-US" sz="2000" b="1" dirty="0">
              <a:solidFill>
                <a:schemeClr val="tx2"/>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675143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79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C694F-4733-48CD-946C-B39971A52FE3}"/>
              </a:ext>
            </a:extLst>
          </p:cNvPr>
          <p:cNvSpPr>
            <a:spLocks noGrp="1"/>
          </p:cNvSpPr>
          <p:nvPr>
            <p:ph type="title"/>
          </p:nvPr>
        </p:nvSpPr>
        <p:spPr/>
        <p:txBody>
          <a:bodyPr/>
          <a:lstStyle/>
          <a:p>
            <a:r>
              <a:rPr lang="en-US" dirty="0"/>
              <a:t>CARES Act – SBA Programs</a:t>
            </a:r>
          </a:p>
        </p:txBody>
      </p:sp>
      <p:sp>
        <p:nvSpPr>
          <p:cNvPr id="3" name="Content Placeholder 2">
            <a:extLst>
              <a:ext uri="{FF2B5EF4-FFF2-40B4-BE49-F238E27FC236}">
                <a16:creationId xmlns:a16="http://schemas.microsoft.com/office/drawing/2014/main" id="{5ABCD991-F22C-44E0-BD91-C312FDEBBCA2}"/>
              </a:ext>
            </a:extLst>
          </p:cNvPr>
          <p:cNvSpPr>
            <a:spLocks noGrp="1"/>
          </p:cNvSpPr>
          <p:nvPr>
            <p:ph idx="1"/>
          </p:nvPr>
        </p:nvSpPr>
        <p:spPr/>
        <p:txBody>
          <a:bodyPr/>
          <a:lstStyle/>
          <a:p>
            <a:r>
              <a:rPr lang="en-US" dirty="0"/>
              <a:t>In addition to traditional SBA funding programs, the CARES Act established several new temporary programs to address the COVID-19 outbreak.</a:t>
            </a:r>
          </a:p>
        </p:txBody>
      </p:sp>
      <p:pic>
        <p:nvPicPr>
          <p:cNvPr id="7" name="Picture 6" descr="A close up of a logo&#10;&#10;Description automatically generated">
            <a:extLst>
              <a:ext uri="{FF2B5EF4-FFF2-40B4-BE49-F238E27FC236}">
                <a16:creationId xmlns:a16="http://schemas.microsoft.com/office/drawing/2014/main" id="{D219CED9-C504-4001-B38D-9592B65CD1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12" y="2422061"/>
            <a:ext cx="12113788" cy="3134678"/>
          </a:xfrm>
          <a:prstGeom prst="rect">
            <a:avLst/>
          </a:prstGeom>
        </p:spPr>
      </p:pic>
    </p:spTree>
    <p:extLst>
      <p:ext uri="{BB962C8B-B14F-4D97-AF65-F5344CB8AC3E}">
        <p14:creationId xmlns:p14="http://schemas.microsoft.com/office/powerpoint/2010/main" val="3010604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38756-8334-4742-BDDD-C7AD95BB4D25}"/>
              </a:ext>
            </a:extLst>
          </p:cNvPr>
          <p:cNvSpPr>
            <a:spLocks noGrp="1"/>
          </p:cNvSpPr>
          <p:nvPr>
            <p:ph type="title"/>
          </p:nvPr>
        </p:nvSpPr>
        <p:spPr/>
        <p:txBody>
          <a:bodyPr/>
          <a:lstStyle/>
          <a:p>
            <a:r>
              <a:rPr lang="en-US" dirty="0"/>
              <a:t>CARES Act – Which program is right for me?</a:t>
            </a:r>
          </a:p>
        </p:txBody>
      </p:sp>
      <p:sp>
        <p:nvSpPr>
          <p:cNvPr id="3" name="Content Placeholder 2">
            <a:extLst>
              <a:ext uri="{FF2B5EF4-FFF2-40B4-BE49-F238E27FC236}">
                <a16:creationId xmlns:a16="http://schemas.microsoft.com/office/drawing/2014/main" id="{3DD90773-F62C-4AB3-9F78-BBC55B4182B0}"/>
              </a:ext>
            </a:extLst>
          </p:cNvPr>
          <p:cNvSpPr>
            <a:spLocks noGrp="1"/>
          </p:cNvSpPr>
          <p:nvPr>
            <p:ph idx="1"/>
          </p:nvPr>
        </p:nvSpPr>
        <p:spPr/>
        <p:txBody>
          <a:bodyPr>
            <a:normAutofit fontScale="92500" lnSpcReduction="20000"/>
          </a:bodyPr>
          <a:lstStyle/>
          <a:p>
            <a:r>
              <a:rPr lang="en-US" dirty="0"/>
              <a:t>Do you need capital to cover the cost of retaining employees?</a:t>
            </a:r>
          </a:p>
          <a:p>
            <a:pPr lvl="2"/>
            <a:r>
              <a:rPr lang="en-US" dirty="0"/>
              <a:t>Then the </a:t>
            </a:r>
            <a:r>
              <a:rPr lang="en-US" b="1" dirty="0">
                <a:solidFill>
                  <a:schemeClr val="accent1"/>
                </a:solidFill>
              </a:rPr>
              <a:t>Paycheck Protection Program</a:t>
            </a:r>
            <a:r>
              <a:rPr lang="en-US" dirty="0"/>
              <a:t> might be right for you</a:t>
            </a:r>
          </a:p>
          <a:p>
            <a:r>
              <a:rPr lang="en-US" dirty="0"/>
              <a:t>Do you need a quick infusion of a smaller amount of cash to cover you right now?</a:t>
            </a:r>
          </a:p>
          <a:p>
            <a:pPr lvl="2"/>
            <a:r>
              <a:rPr lang="en-US" dirty="0"/>
              <a:t>You might want to explore an Emergency Economic Injury Grant and Economic Injury Disaster Loans (EIDL)</a:t>
            </a:r>
          </a:p>
          <a:p>
            <a:r>
              <a:rPr lang="en-US" dirty="0"/>
              <a:t>To ease your fears about keeping up with payments on your current or potential SBA Loan?</a:t>
            </a:r>
          </a:p>
          <a:p>
            <a:pPr lvl="2"/>
            <a:r>
              <a:rPr lang="en-US" dirty="0"/>
              <a:t>The Small Business Debt Relief Program could help</a:t>
            </a:r>
          </a:p>
          <a:p>
            <a:r>
              <a:rPr lang="en-US" dirty="0"/>
              <a:t>Do you need some quality, free counseling to help you navigate this uncertain economic time?</a:t>
            </a:r>
          </a:p>
          <a:p>
            <a:pPr lvl="2"/>
            <a:r>
              <a:rPr lang="en-US" dirty="0"/>
              <a:t>SCORE and other SBA resource partners are here to help</a:t>
            </a:r>
          </a:p>
          <a:p>
            <a:endParaRPr lang="en-US" dirty="0"/>
          </a:p>
          <a:p>
            <a:pPr lvl="1"/>
            <a:endParaRPr lang="en-US" dirty="0"/>
          </a:p>
        </p:txBody>
      </p:sp>
    </p:spTree>
    <p:extLst>
      <p:ext uri="{BB962C8B-B14F-4D97-AF65-F5344CB8AC3E}">
        <p14:creationId xmlns:p14="http://schemas.microsoft.com/office/powerpoint/2010/main" val="388496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ED534-64F3-405E-BE8A-E3CA6DC70AF9}"/>
              </a:ext>
            </a:extLst>
          </p:cNvPr>
          <p:cNvSpPr>
            <a:spLocks noGrp="1"/>
          </p:cNvSpPr>
          <p:nvPr>
            <p:ph type="title"/>
          </p:nvPr>
        </p:nvSpPr>
        <p:spPr/>
        <p:txBody>
          <a:bodyPr/>
          <a:lstStyle/>
          <a:p>
            <a:r>
              <a:rPr lang="en-US" dirty="0"/>
              <a:t>Paycheck Protection Program (PPP) – What is it?</a:t>
            </a:r>
          </a:p>
        </p:txBody>
      </p:sp>
      <p:sp>
        <p:nvSpPr>
          <p:cNvPr id="3" name="Content Placeholder 2">
            <a:extLst>
              <a:ext uri="{FF2B5EF4-FFF2-40B4-BE49-F238E27FC236}">
                <a16:creationId xmlns:a16="http://schemas.microsoft.com/office/drawing/2014/main" id="{3B6A4FDB-8587-4F39-9EEE-C0E10FABD854}"/>
              </a:ext>
            </a:extLst>
          </p:cNvPr>
          <p:cNvSpPr>
            <a:spLocks noGrp="1"/>
          </p:cNvSpPr>
          <p:nvPr>
            <p:ph idx="1"/>
          </p:nvPr>
        </p:nvSpPr>
        <p:spPr/>
        <p:txBody>
          <a:bodyPr>
            <a:normAutofit fontScale="92500"/>
          </a:bodyPr>
          <a:lstStyle/>
          <a:p>
            <a:r>
              <a:rPr lang="en-US" dirty="0"/>
              <a:t>The Paycheck Protection Program (PPP) is a loan designed to provide a direct incentive for small businesses to keep their workers on the payroll</a:t>
            </a:r>
          </a:p>
          <a:p>
            <a:r>
              <a:rPr lang="en-US" dirty="0"/>
              <a:t>The PPP authorizes up to $349 billion in forgivable loans to small businesses to pay their employees during the COVID-19 crisis.  </a:t>
            </a:r>
            <a:r>
              <a:rPr lang="en-US" b="1" i="1" dirty="0"/>
              <a:t>All loans terms will be the same for everyone.</a:t>
            </a:r>
          </a:p>
          <a:p>
            <a:r>
              <a:rPr lang="en-US" dirty="0"/>
              <a:t>SBA will forgive loans if all employees are kept on the payroll for eight (8) weeks and the money is used for payroll, rent, mortgage, interest or utilities</a:t>
            </a:r>
          </a:p>
          <a:p>
            <a:r>
              <a:rPr lang="en-US" dirty="0"/>
              <a:t>Lenders may begin processing loan applications on April 3, 2020. The PPP will be available through June 30, 2020</a:t>
            </a:r>
          </a:p>
          <a:p>
            <a:endParaRPr lang="en-US" dirty="0"/>
          </a:p>
        </p:txBody>
      </p:sp>
    </p:spTree>
    <p:extLst>
      <p:ext uri="{BB962C8B-B14F-4D97-AF65-F5344CB8AC3E}">
        <p14:creationId xmlns:p14="http://schemas.microsoft.com/office/powerpoint/2010/main" val="2228791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3FD2-7F5E-4FE2-B75A-0031FC4441C7}"/>
              </a:ext>
            </a:extLst>
          </p:cNvPr>
          <p:cNvSpPr>
            <a:spLocks noGrp="1"/>
          </p:cNvSpPr>
          <p:nvPr>
            <p:ph type="title"/>
          </p:nvPr>
        </p:nvSpPr>
        <p:spPr/>
        <p:txBody>
          <a:bodyPr>
            <a:normAutofit/>
          </a:bodyPr>
          <a:lstStyle/>
          <a:p>
            <a:r>
              <a:rPr lang="en-US" dirty="0"/>
              <a:t>PPP – Who Can Apply?</a:t>
            </a:r>
          </a:p>
        </p:txBody>
      </p:sp>
      <p:sp>
        <p:nvSpPr>
          <p:cNvPr id="3" name="Content Placeholder 2">
            <a:extLst>
              <a:ext uri="{FF2B5EF4-FFF2-40B4-BE49-F238E27FC236}">
                <a16:creationId xmlns:a16="http://schemas.microsoft.com/office/drawing/2014/main" id="{9F621563-9E5C-4102-B06A-C2EFEC85DD6C}"/>
              </a:ext>
            </a:extLst>
          </p:cNvPr>
          <p:cNvSpPr>
            <a:spLocks noGrp="1"/>
          </p:cNvSpPr>
          <p:nvPr>
            <p:ph idx="1"/>
          </p:nvPr>
        </p:nvSpPr>
        <p:spPr/>
        <p:txBody>
          <a:bodyPr>
            <a:normAutofit/>
          </a:bodyPr>
          <a:lstStyle/>
          <a:p>
            <a:r>
              <a:rPr lang="en-US" dirty="0"/>
              <a:t>Businesses and entities must have been in operation on February 15, 2020</a:t>
            </a:r>
          </a:p>
          <a:p>
            <a:r>
              <a:rPr lang="en-US" dirty="0"/>
              <a:t>You are eligible if you are:</a:t>
            </a:r>
          </a:p>
          <a:p>
            <a:pPr lvl="2"/>
            <a:r>
              <a:rPr lang="en-US" dirty="0"/>
              <a:t>A small business with fewer than 500 employees</a:t>
            </a:r>
          </a:p>
          <a:p>
            <a:pPr lvl="2"/>
            <a:r>
              <a:rPr lang="en-US" dirty="0"/>
              <a:t>A small business that otherwise meets the SBA size standard</a:t>
            </a:r>
          </a:p>
          <a:p>
            <a:pPr lvl="2"/>
            <a:r>
              <a:rPr lang="en-US" dirty="0"/>
              <a:t>A 501 © (3) with fewer than 500 employees</a:t>
            </a:r>
          </a:p>
          <a:p>
            <a:pPr lvl="2"/>
            <a:r>
              <a:rPr lang="en-US" dirty="0"/>
              <a:t>An individual who operates as a sole proprietor</a:t>
            </a:r>
          </a:p>
          <a:p>
            <a:pPr lvl="2"/>
            <a:r>
              <a:rPr lang="en-US" dirty="0"/>
              <a:t>An individual who operates as an independent contractor</a:t>
            </a:r>
          </a:p>
          <a:p>
            <a:pPr lvl="2"/>
            <a:r>
              <a:rPr lang="en-US" dirty="0"/>
              <a:t>A self-employed individual who regularly carries on any trade or business</a:t>
            </a:r>
          </a:p>
          <a:p>
            <a:pPr lvl="2"/>
            <a:r>
              <a:rPr lang="en-US" dirty="0"/>
              <a:t>A Tribal business concern that meets the SBA size standard</a:t>
            </a:r>
          </a:p>
          <a:p>
            <a:pPr lvl="2"/>
            <a:r>
              <a:rPr lang="en-US" dirty="0"/>
              <a:t>A 501 © (19) veteran’s organization that meets the SBA size standard</a:t>
            </a:r>
          </a:p>
        </p:txBody>
      </p:sp>
    </p:spTree>
    <p:extLst>
      <p:ext uri="{BB962C8B-B14F-4D97-AF65-F5344CB8AC3E}">
        <p14:creationId xmlns:p14="http://schemas.microsoft.com/office/powerpoint/2010/main" val="3007620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09A57-DD1B-42C7-BBA0-B7338C7C0CCB}"/>
              </a:ext>
            </a:extLst>
          </p:cNvPr>
          <p:cNvSpPr>
            <a:spLocks noGrp="1"/>
          </p:cNvSpPr>
          <p:nvPr>
            <p:ph type="title"/>
          </p:nvPr>
        </p:nvSpPr>
        <p:spPr/>
        <p:txBody>
          <a:bodyPr/>
          <a:lstStyle/>
          <a:p>
            <a:r>
              <a:rPr lang="en-US" dirty="0"/>
              <a:t>PPP – Who Can Apply?</a:t>
            </a:r>
          </a:p>
        </p:txBody>
      </p:sp>
      <p:sp>
        <p:nvSpPr>
          <p:cNvPr id="3" name="Content Placeholder 2">
            <a:extLst>
              <a:ext uri="{FF2B5EF4-FFF2-40B4-BE49-F238E27FC236}">
                <a16:creationId xmlns:a16="http://schemas.microsoft.com/office/drawing/2014/main" id="{344A76AD-0D7E-4BCA-BAD5-E032C07791C6}"/>
              </a:ext>
            </a:extLst>
          </p:cNvPr>
          <p:cNvSpPr>
            <a:spLocks noGrp="1"/>
          </p:cNvSpPr>
          <p:nvPr>
            <p:ph idx="1"/>
          </p:nvPr>
        </p:nvSpPr>
        <p:spPr/>
        <p:txBody>
          <a:bodyPr/>
          <a:lstStyle/>
          <a:p>
            <a:r>
              <a:rPr lang="en-US" dirty="0"/>
              <a:t>Special rules for affiliated businesses:</a:t>
            </a:r>
          </a:p>
          <a:p>
            <a:pPr lvl="2"/>
            <a:r>
              <a:rPr lang="en-US" dirty="0"/>
              <a:t>If you are in the accommodation and food services sector (NAICS 72), the 500-employee rule is applied on a per physical location basis</a:t>
            </a:r>
          </a:p>
          <a:p>
            <a:pPr lvl="2"/>
            <a:r>
              <a:rPr lang="en-US" dirty="0"/>
              <a:t>If you are operating as a franchise or receive financial assistance from an approved small business investment company, the normal affiliation rules do not apply</a:t>
            </a:r>
          </a:p>
          <a:p>
            <a:pPr lvl="2"/>
            <a:endParaRPr lang="en-US" dirty="0"/>
          </a:p>
          <a:p>
            <a:r>
              <a:rPr lang="en-US" dirty="0">
                <a:solidFill>
                  <a:schemeClr val="accent1"/>
                </a:solidFill>
              </a:rPr>
              <a:t>REMEMBER: </a:t>
            </a:r>
            <a:r>
              <a:rPr lang="en-US" dirty="0"/>
              <a:t>The 500-employee threshold includes all employees: full-time, part-time and any other status</a:t>
            </a:r>
          </a:p>
        </p:txBody>
      </p:sp>
    </p:spTree>
    <p:extLst>
      <p:ext uri="{BB962C8B-B14F-4D97-AF65-F5344CB8AC3E}">
        <p14:creationId xmlns:p14="http://schemas.microsoft.com/office/powerpoint/2010/main" val="292469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BFB56-9061-460A-A2FB-AB148611724E}"/>
              </a:ext>
            </a:extLst>
          </p:cNvPr>
          <p:cNvSpPr>
            <a:spLocks noGrp="1"/>
          </p:cNvSpPr>
          <p:nvPr>
            <p:ph type="title"/>
          </p:nvPr>
        </p:nvSpPr>
        <p:spPr/>
        <p:txBody>
          <a:bodyPr/>
          <a:lstStyle/>
          <a:p>
            <a:r>
              <a:rPr lang="en-US" dirty="0"/>
              <a:t>PPP – When and Where can I Apply?</a:t>
            </a:r>
          </a:p>
        </p:txBody>
      </p:sp>
      <p:sp>
        <p:nvSpPr>
          <p:cNvPr id="3" name="Content Placeholder 2">
            <a:extLst>
              <a:ext uri="{FF2B5EF4-FFF2-40B4-BE49-F238E27FC236}">
                <a16:creationId xmlns:a16="http://schemas.microsoft.com/office/drawing/2014/main" id="{595F65E0-A815-415F-92E3-BC399F00B301}"/>
              </a:ext>
            </a:extLst>
          </p:cNvPr>
          <p:cNvSpPr>
            <a:spLocks noGrp="1"/>
          </p:cNvSpPr>
          <p:nvPr>
            <p:ph idx="1"/>
          </p:nvPr>
        </p:nvSpPr>
        <p:spPr/>
        <p:txBody>
          <a:bodyPr>
            <a:normAutofit fontScale="92500"/>
          </a:bodyPr>
          <a:lstStyle/>
          <a:p>
            <a:r>
              <a:rPr lang="en-US" dirty="0"/>
              <a:t>April 3, 2020  - small businesses and sole proprietors</a:t>
            </a:r>
          </a:p>
          <a:p>
            <a:r>
              <a:rPr lang="en-US" dirty="0"/>
              <a:t>April 10, 2020 – independent contractors and self-employed individuals</a:t>
            </a:r>
          </a:p>
          <a:p>
            <a:r>
              <a:rPr lang="en-US" dirty="0"/>
              <a:t>Application form is available at </a:t>
            </a:r>
            <a:r>
              <a:rPr lang="en-US" dirty="0">
                <a:hlinkClick r:id="rId3"/>
              </a:rPr>
              <a:t>https://home.treasury.gov/cares</a:t>
            </a:r>
            <a:r>
              <a:rPr lang="en-US" dirty="0"/>
              <a:t> </a:t>
            </a:r>
          </a:p>
          <a:p>
            <a:r>
              <a:rPr lang="en-US" dirty="0"/>
              <a:t>You can apply through any existing SBA lender or </a:t>
            </a:r>
            <a:r>
              <a:rPr lang="en-US"/>
              <a:t>through any </a:t>
            </a:r>
            <a:r>
              <a:rPr lang="en-US" dirty="0"/>
              <a:t>federally insured depository institution, federally insured credit union, and Farm Credit System institution that is participating.</a:t>
            </a:r>
          </a:p>
          <a:p>
            <a:r>
              <a:rPr lang="en-US" dirty="0"/>
              <a:t>Other regulated lenders will be available to make these loans as soon as they are approved and enrolled in the program</a:t>
            </a:r>
          </a:p>
          <a:p>
            <a:r>
              <a:rPr lang="en-US" b="1" i="1" dirty="0">
                <a:solidFill>
                  <a:schemeClr val="accent1"/>
                </a:solidFill>
              </a:rPr>
              <a:t>CONTACT YOUR BANKING INSTITUTION FIRST </a:t>
            </a:r>
          </a:p>
        </p:txBody>
      </p:sp>
    </p:spTree>
    <p:extLst>
      <p:ext uri="{BB962C8B-B14F-4D97-AF65-F5344CB8AC3E}">
        <p14:creationId xmlns:p14="http://schemas.microsoft.com/office/powerpoint/2010/main" val="37919423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SCORE-Minimal">
  <a:themeElements>
    <a:clrScheme name="SCORE">
      <a:dk1>
        <a:srgbClr val="000000"/>
      </a:dk1>
      <a:lt1>
        <a:srgbClr val="FFFFFF"/>
      </a:lt1>
      <a:dk2>
        <a:srgbClr val="006EB7"/>
      </a:dk2>
      <a:lt2>
        <a:srgbClr val="0F87C9"/>
      </a:lt2>
      <a:accent1>
        <a:srgbClr val="6A9F42"/>
      </a:accent1>
      <a:accent2>
        <a:srgbClr val="FFD200"/>
      </a:accent2>
      <a:accent3>
        <a:srgbClr val="265288"/>
      </a:accent3>
      <a:accent4>
        <a:srgbClr val="423616"/>
      </a:accent4>
      <a:accent5>
        <a:srgbClr val="464648"/>
      </a:accent5>
      <a:accent6>
        <a:srgbClr val="BCD2E6"/>
      </a:accent6>
      <a:hlink>
        <a:srgbClr val="1C3D65"/>
      </a:hlink>
      <a:folHlink>
        <a:srgbClr val="265288"/>
      </a:folHlink>
    </a:clrScheme>
    <a:fontScheme name="SCORE">
      <a:majorFont>
        <a:latin typeface="Gill Sans MT"/>
        <a:ea typeface=""/>
        <a:cs typeface=""/>
      </a:majorFont>
      <a:minorFont>
        <a:latin typeface="Gill Sans MT"/>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SCORE-Minimal" id="{CA0E9D28-7029-47EF-81A5-B509647B4CE0}" vid="{734A60B4-EC23-4D8B-A75B-05EA15E39485}"/>
    </a:ext>
  </a:extLst>
</a:theme>
</file>

<file path=ppt/theme/theme2.xml><?xml version="1.0" encoding="utf-8"?>
<a:theme xmlns:a="http://schemas.openxmlformats.org/drawingml/2006/main" name="Custom Design">
  <a:themeElements>
    <a:clrScheme name="SCORE">
      <a:dk1>
        <a:srgbClr val="000000"/>
      </a:dk1>
      <a:lt1>
        <a:srgbClr val="FFFFFF"/>
      </a:lt1>
      <a:dk2>
        <a:srgbClr val="423616"/>
      </a:dk2>
      <a:lt2>
        <a:srgbClr val="006EB7"/>
      </a:lt2>
      <a:accent1>
        <a:srgbClr val="6A9F42"/>
      </a:accent1>
      <a:accent2>
        <a:srgbClr val="FFD200"/>
      </a:accent2>
      <a:accent3>
        <a:srgbClr val="265288"/>
      </a:accent3>
      <a:accent4>
        <a:srgbClr val="423616"/>
      </a:accent4>
      <a:accent5>
        <a:srgbClr val="464648"/>
      </a:accent5>
      <a:accent6>
        <a:srgbClr val="BCD2E6"/>
      </a:accent6>
      <a:hlink>
        <a:srgbClr val="1C3D65"/>
      </a:hlink>
      <a:folHlink>
        <a:srgbClr val="265288"/>
      </a:folHlink>
    </a:clrScheme>
    <a:fontScheme name="SCORE">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138C4BB-C403-4E04-9708-1B8F8A3EB8D7}" vid="{B22485AA-66BD-4C70-8085-9893588D528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2618</Words>
  <Application>Microsoft Office PowerPoint</Application>
  <PresentationFormat>Widescreen</PresentationFormat>
  <Paragraphs>259</Paragraphs>
  <Slides>31</Slides>
  <Notes>31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31</vt:i4>
      </vt:variant>
    </vt:vector>
  </HeadingPairs>
  <TitlesOfParts>
    <vt:vector size="37" baseType="lpstr">
      <vt:lpstr>Arial</vt:lpstr>
      <vt:lpstr>Calibri</vt:lpstr>
      <vt:lpstr>Gill Sans MT</vt:lpstr>
      <vt:lpstr>Source Sans Pro</vt:lpstr>
      <vt:lpstr>SCORE-Minimal</vt:lpstr>
      <vt:lpstr>Custom Design</vt:lpstr>
      <vt:lpstr>Understanding the Paycheck Protection Program (CARES Act)</vt:lpstr>
      <vt:lpstr>Course Overview</vt:lpstr>
      <vt:lpstr>CARES Act </vt:lpstr>
      <vt:lpstr>CARES Act – SBA Programs</vt:lpstr>
      <vt:lpstr>CARES Act – Which program is right for me?</vt:lpstr>
      <vt:lpstr>Paycheck Protection Program (PPP) – What is it?</vt:lpstr>
      <vt:lpstr>PPP – Who Can Apply?</vt:lpstr>
      <vt:lpstr>PPP – Who Can Apply?</vt:lpstr>
      <vt:lpstr>PPP – When and Where can I Apply?</vt:lpstr>
      <vt:lpstr>PPP – Loan Details</vt:lpstr>
      <vt:lpstr>PPP – What can I use the loan for?</vt:lpstr>
      <vt:lpstr>PPP – How much can I BORROW?</vt:lpstr>
      <vt:lpstr>PPP – How do I calculate MONTHLY PAYROLL COSTS?</vt:lpstr>
      <vt:lpstr>PPP – What costs are eligible for payroll?</vt:lpstr>
      <vt:lpstr>PPP – What costs are NOT eligible for payroll?</vt:lpstr>
      <vt:lpstr>PPP – Loan Amount Calculation Example </vt:lpstr>
      <vt:lpstr>PPP – Loan Amount Calculation Example </vt:lpstr>
      <vt:lpstr>PPP – Loan Amount Calculation Example </vt:lpstr>
      <vt:lpstr>PPP – Loan Amount Calculation Example </vt:lpstr>
      <vt:lpstr>PPP – Will this loan be FORGIVEN?</vt:lpstr>
      <vt:lpstr>PPP – How is the forgiveness amount calculated?</vt:lpstr>
      <vt:lpstr>PPP – How is the forgiveness amount calculated?</vt:lpstr>
      <vt:lpstr>PPP – How do I get forgiveness on my PPP loan?</vt:lpstr>
      <vt:lpstr>PPP – What happens after the forgiveness period?</vt:lpstr>
      <vt:lpstr>PPP – Documentation Needed</vt:lpstr>
      <vt:lpstr>PPP – Next Steps</vt:lpstr>
      <vt:lpstr>PPP – Summary</vt:lpstr>
      <vt:lpstr>PPP &amp; CARES Act – Useful Resources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Paycheck Protection Program (CARES Act)</dc:title>
  <dc:creator>Karla Micka</dc:creator>
  <cp:lastModifiedBy>Juan Sandoval</cp:lastModifiedBy>
  <cp:revision>3</cp:revision>
  <cp:lastPrinted>2020-04-05T21:10:38Z</cp:lastPrinted>
  <dcterms:created xsi:type="dcterms:W3CDTF">2020-04-04T19:52:47Z</dcterms:created>
  <dcterms:modified xsi:type="dcterms:W3CDTF">2020-04-13T17:14:28Z</dcterms:modified>
</cp:coreProperties>
</file>